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8" r:id="rId1"/>
  </p:sldMasterIdLst>
  <p:notesMasterIdLst>
    <p:notesMasterId r:id="rId55"/>
  </p:notesMasterIdLst>
  <p:sldIdLst>
    <p:sldId id="257" r:id="rId2"/>
    <p:sldId id="376" r:id="rId3"/>
    <p:sldId id="633" r:id="rId4"/>
    <p:sldId id="374" r:id="rId5"/>
    <p:sldId id="363" r:id="rId6"/>
    <p:sldId id="299" r:id="rId7"/>
    <p:sldId id="366" r:id="rId8"/>
    <p:sldId id="634" r:id="rId9"/>
    <p:sldId id="361" r:id="rId10"/>
    <p:sldId id="362" r:id="rId11"/>
    <p:sldId id="635" r:id="rId12"/>
    <p:sldId id="313" r:id="rId13"/>
    <p:sldId id="314" r:id="rId14"/>
    <p:sldId id="315" r:id="rId15"/>
    <p:sldId id="352" r:id="rId16"/>
    <p:sldId id="316" r:id="rId17"/>
    <p:sldId id="317" r:id="rId18"/>
    <p:sldId id="321" r:id="rId19"/>
    <p:sldId id="319" r:id="rId20"/>
    <p:sldId id="318" r:id="rId21"/>
    <p:sldId id="636" r:id="rId22"/>
    <p:sldId id="322" r:id="rId23"/>
    <p:sldId id="323" r:id="rId24"/>
    <p:sldId id="353" r:id="rId25"/>
    <p:sldId id="354" r:id="rId26"/>
    <p:sldId id="637" r:id="rId27"/>
    <p:sldId id="638" r:id="rId28"/>
    <p:sldId id="289" r:id="rId29"/>
    <p:sldId id="290" r:id="rId30"/>
    <p:sldId id="291" r:id="rId31"/>
    <p:sldId id="292" r:id="rId32"/>
    <p:sldId id="293" r:id="rId33"/>
    <p:sldId id="294" r:id="rId34"/>
    <p:sldId id="295" r:id="rId35"/>
    <p:sldId id="644" r:id="rId36"/>
    <p:sldId id="639" r:id="rId37"/>
    <p:sldId id="331" r:id="rId38"/>
    <p:sldId id="332" r:id="rId39"/>
    <p:sldId id="333" r:id="rId40"/>
    <p:sldId id="334" r:id="rId41"/>
    <p:sldId id="335" r:id="rId42"/>
    <p:sldId id="386" r:id="rId43"/>
    <p:sldId id="382" r:id="rId44"/>
    <p:sldId id="383" r:id="rId45"/>
    <p:sldId id="356" r:id="rId46"/>
    <p:sldId id="359" r:id="rId47"/>
    <p:sldId id="358" r:id="rId48"/>
    <p:sldId id="357" r:id="rId49"/>
    <p:sldId id="360" r:id="rId50"/>
    <p:sldId id="641" r:id="rId51"/>
    <p:sldId id="640" r:id="rId52"/>
    <p:sldId id="642" r:id="rId53"/>
    <p:sldId id="643" r:id="rId5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9FB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43"/>
  </p:normalViewPr>
  <p:slideViewPr>
    <p:cSldViewPr snapToGrid="0" snapToObjects="1" showGuides="1">
      <p:cViewPr varScale="1">
        <p:scale>
          <a:sx n="76" d="100"/>
          <a:sy n="76" d="100"/>
        </p:scale>
        <p:origin x="216" y="2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E74AD6E-127A-2144-9B3C-5E3BF803E20D}" type="datetimeFigureOut">
              <a:rPr lang="en-US" smtClean="0"/>
              <a:t>7/6/21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80B7716-36DB-2D49-AA17-2865D7B13815}" type="slidenum">
              <a:rPr lang="en-US" smtClean="0"/>
              <a:t>‹#›</a:t>
            </a:fld>
            <a:endParaRPr lang="en-US"/>
          </a:p>
        </p:txBody>
      </p:sp>
    </p:spTree>
    <p:extLst>
      <p:ext uri="{BB962C8B-B14F-4D97-AF65-F5344CB8AC3E}">
        <p14:creationId xmlns:p14="http://schemas.microsoft.com/office/powerpoint/2010/main" val="12291220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1CC1623-6B39-8543-823A-29D9E60F177C}" type="slidenum">
              <a:rPr lang="en-US" smtClean="0"/>
              <a:t>5</a:t>
            </a:fld>
            <a:endParaRPr lang="en-US"/>
          </a:p>
        </p:txBody>
      </p:sp>
    </p:spTree>
    <p:extLst>
      <p:ext uri="{BB962C8B-B14F-4D97-AF65-F5344CB8AC3E}">
        <p14:creationId xmlns:p14="http://schemas.microsoft.com/office/powerpoint/2010/main" val="40148222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1CC1623-6B39-8543-823A-29D9E60F177C}" type="slidenum">
              <a:rPr lang="en-US" smtClean="0"/>
              <a:t>16</a:t>
            </a:fld>
            <a:endParaRPr lang="en-US"/>
          </a:p>
        </p:txBody>
      </p:sp>
    </p:spTree>
    <p:extLst>
      <p:ext uri="{BB962C8B-B14F-4D97-AF65-F5344CB8AC3E}">
        <p14:creationId xmlns:p14="http://schemas.microsoft.com/office/powerpoint/2010/main" val="4673349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1CC1623-6B39-8543-823A-29D9E60F177C}" type="slidenum">
              <a:rPr lang="en-US" smtClean="0"/>
              <a:t>25</a:t>
            </a:fld>
            <a:endParaRPr lang="en-US"/>
          </a:p>
        </p:txBody>
      </p:sp>
    </p:spTree>
    <p:extLst>
      <p:ext uri="{BB962C8B-B14F-4D97-AF65-F5344CB8AC3E}">
        <p14:creationId xmlns:p14="http://schemas.microsoft.com/office/powerpoint/2010/main" val="231807716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tiff"/><Relationship Id="rId4" Type="http://schemas.openxmlformats.org/officeDocument/2006/relationships/image" Target="../media/image3.tif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tiff"/></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tif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tiff"/></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tiff"/></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tiff"/></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tiff"/></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p:bgPr>
        <a:solidFill>
          <a:srgbClr val="F9F9F9"/>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14400" y="1694902"/>
            <a:ext cx="10363200" cy="1470025"/>
          </a:xfrm>
          <a:prstGeom prst="rect">
            <a:avLst/>
          </a:prstGeom>
        </p:spPr>
        <p:txBody>
          <a:bodyPr/>
          <a:lstStyle>
            <a:lvl1pPr>
              <a:defRPr sz="3400" b="0" i="0" baseline="0">
                <a:solidFill>
                  <a:srgbClr val="464646"/>
                </a:solidFill>
                <a:latin typeface="Karla" charset="0"/>
                <a:ea typeface="Karla" charset="0"/>
                <a:cs typeface="Karla" charset="0"/>
              </a:defRPr>
            </a:lvl1pPr>
          </a:lstStyle>
          <a:p>
            <a:r>
              <a:rPr lang="en-US"/>
              <a:t>Lecture #: </a:t>
            </a:r>
            <a:endParaRPr lang="en-US" dirty="0"/>
          </a:p>
        </p:txBody>
      </p:sp>
      <p:sp>
        <p:nvSpPr>
          <p:cNvPr id="4" name="Date Placeholder 3"/>
          <p:cNvSpPr>
            <a:spLocks noGrp="1"/>
          </p:cNvSpPr>
          <p:nvPr>
            <p:ph type="dt" sz="half" idx="10"/>
          </p:nvPr>
        </p:nvSpPr>
        <p:spPr/>
        <p:txBody>
          <a:bodyPr/>
          <a:lstStyle/>
          <a:p>
            <a:fld id="{63AEB507-FC84-BF4D-B358-11DDCDC7FC2B}" type="datetime1">
              <a:rPr lang="en-US" smtClean="0"/>
              <a:t>7/6/21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144000" y="6400800"/>
            <a:ext cx="2844800" cy="365125"/>
          </a:xfrm>
        </p:spPr>
        <p:txBody>
          <a:bodyPr/>
          <a:lstStyle/>
          <a:p>
            <a:fld id="{AD29F1E6-0A42-6342-8A19-FA364A33AB30}" type="slidenum">
              <a:rPr lang="en-US" smtClean="0"/>
              <a:t>‹#›</a:t>
            </a:fld>
            <a:endParaRPr lang="en-US"/>
          </a:p>
        </p:txBody>
      </p:sp>
      <p:sp>
        <p:nvSpPr>
          <p:cNvPr id="7" name="TextBox 6"/>
          <p:cNvSpPr txBox="1"/>
          <p:nvPr/>
        </p:nvSpPr>
        <p:spPr>
          <a:xfrm>
            <a:off x="2082800" y="2958528"/>
            <a:ext cx="8026400" cy="954107"/>
          </a:xfrm>
          <a:prstGeom prst="rect">
            <a:avLst/>
          </a:prstGeom>
          <a:noFill/>
        </p:spPr>
        <p:txBody>
          <a:bodyPr wrap="square" rtlCol="0">
            <a:spAutoFit/>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3200" kern="1200" dirty="0">
                <a:solidFill>
                  <a:schemeClr val="tx1">
                    <a:lumMod val="75000"/>
                    <a:lumOff val="25000"/>
                  </a:schemeClr>
                </a:solidFill>
                <a:effectLst/>
                <a:latin typeface="Karla" charset="0"/>
                <a:ea typeface="Karla" charset="0"/>
                <a:cs typeface="Karla" charset="0"/>
              </a:rPr>
              <a:t>CS-S109A: Introduction to Data Science</a:t>
            </a:r>
            <a:endParaRPr lang="en-US" sz="2400" b="0" i="0" dirty="0">
              <a:solidFill>
                <a:schemeClr val="tx1">
                  <a:lumMod val="75000"/>
                  <a:lumOff val="25000"/>
                </a:schemeClr>
              </a:solidFill>
              <a:latin typeface="Karla" charset="0"/>
              <a:ea typeface="Karla" charset="0"/>
              <a:cs typeface="Karla" charset="0"/>
            </a:endParaRPr>
          </a:p>
          <a:p>
            <a:pPr algn="ctr"/>
            <a:r>
              <a:rPr lang="en-US" sz="2400" b="0" i="0" dirty="0">
                <a:solidFill>
                  <a:schemeClr val="tx1">
                    <a:lumMod val="75000"/>
                    <a:lumOff val="25000"/>
                  </a:schemeClr>
                </a:solidFill>
                <a:latin typeface="Karla" charset="0"/>
                <a:ea typeface="Karla" charset="0"/>
                <a:cs typeface="Karla" charset="0"/>
              </a:rPr>
              <a:t>Kevin Rader</a:t>
            </a:r>
          </a:p>
        </p:txBody>
      </p:sp>
      <p:grpSp>
        <p:nvGrpSpPr>
          <p:cNvPr id="12" name="Group 11"/>
          <p:cNvGrpSpPr>
            <a:grpSpLocks noChangeAspect="1"/>
          </p:cNvGrpSpPr>
          <p:nvPr/>
        </p:nvGrpSpPr>
        <p:grpSpPr>
          <a:xfrm>
            <a:off x="2921395" y="4428553"/>
            <a:ext cx="3154320" cy="1764795"/>
            <a:chOff x="3383860" y="4092499"/>
            <a:chExt cx="1774304" cy="1102997"/>
          </a:xfrm>
        </p:grpSpPr>
        <p:pic>
          <p:nvPicPr>
            <p:cNvPr id="13" name="Picture 12" descr="iacs.png"/>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3383860" y="4092501"/>
              <a:ext cx="874886" cy="1102995"/>
            </a:xfrm>
            <a:prstGeom prst="rect">
              <a:avLst/>
            </a:prstGeom>
          </p:spPr>
        </p:pic>
        <p:pic>
          <p:nvPicPr>
            <p:cNvPr id="14" name="Picture 13" descr="harvard.png"/>
            <p:cNvPicPr>
              <a:picLocks/>
            </p:cNvPicPr>
            <p:nvPr userDrawn="1"/>
          </p:nvPicPr>
          <p:blipFill>
            <a:blip r:embed="rId3">
              <a:extLst>
                <a:ext uri="{28A0092B-C50C-407E-A947-70E740481C1C}">
                  <a14:useLocalDpi xmlns:a14="http://schemas.microsoft.com/office/drawing/2010/main" val="0"/>
                </a:ext>
              </a:extLst>
            </a:blip>
            <a:stretch>
              <a:fillRect/>
            </a:stretch>
          </p:blipFill>
          <p:spPr>
            <a:xfrm>
              <a:off x="4283769" y="4092499"/>
              <a:ext cx="874395" cy="1102995"/>
            </a:xfrm>
            <a:prstGeom prst="rect">
              <a:avLst/>
            </a:prstGeom>
          </p:spPr>
        </p:pic>
      </p:grpSp>
      <p:pic>
        <p:nvPicPr>
          <p:cNvPr id="3" name="Picture 2">
            <a:extLst>
              <a:ext uri="{FF2B5EF4-FFF2-40B4-BE49-F238E27FC236}">
                <a16:creationId xmlns:a16="http://schemas.microsoft.com/office/drawing/2014/main" id="{8113CB73-02EA-1941-A5F6-500E18FAD701}"/>
              </a:ext>
            </a:extLst>
          </p:cNvPr>
          <p:cNvPicPr>
            <a:picLocks noChangeAspect="1"/>
          </p:cNvPicPr>
          <p:nvPr userDrawn="1"/>
        </p:nvPicPr>
        <p:blipFill>
          <a:blip r:embed="rId4"/>
          <a:stretch>
            <a:fillRect/>
          </a:stretch>
        </p:blipFill>
        <p:spPr>
          <a:xfrm>
            <a:off x="6032009" y="4403373"/>
            <a:ext cx="1789968" cy="1789968"/>
          </a:xfrm>
          <a:prstGeom prst="rect">
            <a:avLst/>
          </a:prstGeom>
        </p:spPr>
      </p:pic>
      <p:pic>
        <p:nvPicPr>
          <p:cNvPr id="8" name="Picture 7">
            <a:extLst>
              <a:ext uri="{FF2B5EF4-FFF2-40B4-BE49-F238E27FC236}">
                <a16:creationId xmlns:a16="http://schemas.microsoft.com/office/drawing/2014/main" id="{7B2CFB5A-2E83-E743-B5C7-232E7C6BA45B}"/>
              </a:ext>
            </a:extLst>
          </p:cNvPr>
          <p:cNvPicPr>
            <a:picLocks noChangeAspect="1"/>
          </p:cNvPicPr>
          <p:nvPr userDrawn="1"/>
        </p:nvPicPr>
        <p:blipFill>
          <a:blip r:embed="rId5"/>
          <a:stretch>
            <a:fillRect/>
          </a:stretch>
        </p:blipFill>
        <p:spPr>
          <a:xfrm>
            <a:off x="7766586" y="4833361"/>
            <a:ext cx="2006600" cy="685800"/>
          </a:xfrm>
          <a:prstGeom prst="rect">
            <a:avLst/>
          </a:prstGeom>
        </p:spPr>
      </p:pic>
    </p:spTree>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a:prstGeom prst="rect">
            <a:avLst/>
          </a:prstGeom>
        </p:spPr>
        <p:txBody>
          <a:bodyPr/>
          <a:lstStyle>
            <a:lvl1pPr marL="0" indent="0">
              <a:buNone/>
              <a:defRPr sz="3200"/>
            </a:lvl1pPr>
            <a:lvl2pPr marL="457182" indent="0">
              <a:buNone/>
              <a:defRPr sz="2800"/>
            </a:lvl2pPr>
            <a:lvl3pPr marL="914364" indent="0">
              <a:buNone/>
              <a:defRPr sz="2400"/>
            </a:lvl3pPr>
            <a:lvl4pPr marL="1371545" indent="0">
              <a:buNone/>
              <a:defRPr sz="2000"/>
            </a:lvl4pPr>
            <a:lvl5pPr marL="1828727" indent="0">
              <a:buNone/>
              <a:defRPr sz="2000"/>
            </a:lvl5pPr>
            <a:lvl6pPr marL="2285909" indent="0">
              <a:buNone/>
              <a:defRPr sz="2000"/>
            </a:lvl6pPr>
            <a:lvl7pPr marL="2743091" indent="0">
              <a:buNone/>
              <a:defRPr sz="2000"/>
            </a:lvl7pPr>
            <a:lvl8pPr marL="3200272" indent="0">
              <a:buNone/>
              <a:defRPr sz="2000"/>
            </a:lvl8pPr>
            <a:lvl9pPr marL="3657454"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2389717" y="5367338"/>
            <a:ext cx="7315200" cy="804862"/>
          </a:xfrm>
          <a:prstGeom prst="rect">
            <a:avLst/>
          </a:prstGeom>
        </p:spPr>
        <p:txBody>
          <a:bodyPr/>
          <a:lstStyle>
            <a:lvl1pPr marL="0" indent="0">
              <a:buNone/>
              <a:defRPr sz="1400"/>
            </a:lvl1pPr>
            <a:lvl2pPr marL="457182" indent="0">
              <a:buNone/>
              <a:defRPr sz="1200"/>
            </a:lvl2pPr>
            <a:lvl3pPr marL="914364" indent="0">
              <a:buNone/>
              <a:defRPr sz="1000"/>
            </a:lvl3pPr>
            <a:lvl4pPr marL="1371545" indent="0">
              <a:buNone/>
              <a:defRPr sz="900"/>
            </a:lvl4pPr>
            <a:lvl5pPr marL="1828727" indent="0">
              <a:buNone/>
              <a:defRPr sz="900"/>
            </a:lvl5pPr>
            <a:lvl6pPr marL="2285909" indent="0">
              <a:buNone/>
              <a:defRPr sz="900"/>
            </a:lvl6pPr>
            <a:lvl7pPr marL="2743091" indent="0">
              <a:buNone/>
              <a:defRPr sz="900"/>
            </a:lvl7pPr>
            <a:lvl8pPr marL="3200272" indent="0">
              <a:buNone/>
              <a:defRPr sz="900"/>
            </a:lvl8pPr>
            <a:lvl9pPr marL="3657454"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AFFD8DE-4F31-844F-B3CF-99A3B8043477}" type="datetime1">
              <a:rPr lang="en-US" smtClean="0"/>
              <a:t>7/6/21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D29F1E6-0A42-6342-8A19-FA364A33AB30}" type="slidenum">
              <a:rPr lang="en-US" smtClean="0"/>
              <a:t>‹#›</a:t>
            </a:fld>
            <a:endParaRPr lang="en-US"/>
          </a:p>
        </p:txBody>
      </p:sp>
    </p:spTree>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609600" y="2596482"/>
            <a:ext cx="10972800" cy="211114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F0295E9-3ED6-674B-ACCD-ACF6C1C11880}" type="datetime1">
              <a:rPr lang="en-US" smtClean="0"/>
              <a:t>7/6/21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29F1E6-0A42-6342-8A19-FA364A33AB30}" type="slidenum">
              <a:rPr lang="en-US" smtClean="0"/>
              <a:t>‹#›</a:t>
            </a:fld>
            <a:endParaRPr lang="en-US"/>
          </a:p>
        </p:txBody>
      </p:sp>
    </p:spTree>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1"/>
            <a:ext cx="2743200"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41"/>
            <a:ext cx="8026400" cy="585152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15C4199-40CE-5A42-87E1-00304B60A924}" type="datetime1">
              <a:rPr lang="en-US" smtClean="0"/>
              <a:t>7/6/21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29F1E6-0A42-6342-8A19-FA364A33AB30}" type="slidenum">
              <a:rPr lang="en-US" smtClean="0"/>
              <a:t>‹#›</a:t>
            </a:fld>
            <a:endParaRPr lang="en-US"/>
          </a:p>
        </p:txBody>
      </p:sp>
    </p:spTree>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349292" y="216531"/>
            <a:ext cx="11493416" cy="767276"/>
          </a:xfrm>
          <a:prstGeom prst="rect">
            <a:avLst/>
          </a:prstGeom>
          <a:ln>
            <a:noFill/>
          </a:ln>
        </p:spPr>
        <p:txBody>
          <a:bodyPr/>
          <a:lstStyle>
            <a:lvl1pPr algn="l">
              <a:defRPr>
                <a:solidFill>
                  <a:srgbClr val="464646"/>
                </a:solidFill>
              </a:defRPr>
            </a:lvl1pPr>
          </a:lstStyle>
          <a:p>
            <a:r>
              <a:rPr lang="en-US"/>
              <a:t>Click to edit Master title style</a:t>
            </a:r>
            <a:endParaRPr lang="en-US" dirty="0"/>
          </a:p>
        </p:txBody>
      </p:sp>
      <p:sp>
        <p:nvSpPr>
          <p:cNvPr id="3" name="Content Placeholder 2"/>
          <p:cNvSpPr>
            <a:spLocks noGrp="1"/>
          </p:cNvSpPr>
          <p:nvPr>
            <p:ph idx="1"/>
          </p:nvPr>
        </p:nvSpPr>
        <p:spPr>
          <a:xfrm>
            <a:off x="833415" y="1177758"/>
            <a:ext cx="10327008" cy="2111143"/>
          </a:xfrm>
          <a:prstGeom prst="rect">
            <a:avLst/>
          </a:prstGeom>
          <a:ln>
            <a:noFill/>
          </a:ln>
        </p:spPr>
        <p:txBody>
          <a:bodyPr/>
          <a:lstStyle>
            <a:lvl1pPr marL="0" indent="0">
              <a:buNone/>
              <a:defRPr sz="2800">
                <a:solidFill>
                  <a:srgbClr val="464646"/>
                </a:solidFill>
                <a:latin typeface="Karla"/>
                <a:cs typeface="Karla"/>
              </a:defRPr>
            </a:lvl1pPr>
            <a:lvl2pPr>
              <a:defRPr sz="2400">
                <a:solidFill>
                  <a:srgbClr val="464646"/>
                </a:solidFill>
                <a:latin typeface="Karla"/>
                <a:cs typeface="Karla"/>
              </a:defRPr>
            </a:lvl2pPr>
            <a:lvl3pPr>
              <a:defRPr sz="2000">
                <a:solidFill>
                  <a:srgbClr val="464646"/>
                </a:solidFill>
                <a:latin typeface="Karla"/>
                <a:cs typeface="Karla"/>
              </a:defRPr>
            </a:lvl3pPr>
            <a:lvl4pPr>
              <a:defRPr sz="1800">
                <a:solidFill>
                  <a:srgbClr val="464646"/>
                </a:solidFill>
                <a:latin typeface="Karla"/>
                <a:cs typeface="Karla"/>
              </a:defRPr>
            </a:lvl4pPr>
            <a:lvl5pPr>
              <a:defRPr sz="1800">
                <a:solidFill>
                  <a:srgbClr val="464646"/>
                </a:solidFill>
                <a:latin typeface="Karla"/>
                <a:cs typeface="Karla"/>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a:xfrm>
            <a:off x="9144000" y="6400800"/>
            <a:ext cx="2844800" cy="365125"/>
          </a:xfrm>
        </p:spPr>
        <p:txBody>
          <a:bodyPr/>
          <a:lstStyle>
            <a:lvl1pPr algn="r">
              <a:defRPr/>
            </a:lvl1pPr>
          </a:lstStyle>
          <a:p>
            <a:fld id="{AD29F1E6-0A42-6342-8A19-FA364A33AB30}" type="slidenum">
              <a:rPr lang="en-US" smtClean="0"/>
              <a:t>‹#›</a:t>
            </a:fld>
            <a:endParaRPr lang="en-US"/>
          </a:p>
        </p:txBody>
      </p:sp>
      <p:grpSp>
        <p:nvGrpSpPr>
          <p:cNvPr id="9" name="Group 8"/>
          <p:cNvGrpSpPr>
            <a:grpSpLocks noChangeAspect="1"/>
          </p:cNvGrpSpPr>
          <p:nvPr/>
        </p:nvGrpSpPr>
        <p:grpSpPr>
          <a:xfrm>
            <a:off x="457200" y="6400800"/>
            <a:ext cx="487418" cy="274320"/>
            <a:chOff x="8442646" y="6356350"/>
            <a:chExt cx="482609" cy="274320"/>
          </a:xfrm>
        </p:grpSpPr>
        <p:pic>
          <p:nvPicPr>
            <p:cNvPr id="7" name="Picture 6"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8" name="Picture 7"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cxnSp>
        <p:nvCxnSpPr>
          <p:cNvPr id="10" name="Straight Connector 9"/>
          <p:cNvCxnSpPr/>
          <p:nvPr/>
        </p:nvCxnSpPr>
        <p:spPr>
          <a:xfrm>
            <a:off x="0" y="789856"/>
            <a:ext cx="12192000" cy="0"/>
          </a:xfrm>
          <a:prstGeom prst="line">
            <a:avLst/>
          </a:prstGeom>
          <a:ln w="9525" cmpd="sng">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5596033" y="6400800"/>
            <a:ext cx="1127233" cy="261610"/>
          </a:xfrm>
          <a:prstGeom prst="rect">
            <a:avLst/>
          </a:prstGeom>
          <a:noFill/>
        </p:spPr>
        <p:txBody>
          <a:bodyPr wrap="none" rtlCol="0">
            <a:spAutoFit/>
          </a:bodyPr>
          <a:lstStyle/>
          <a:p>
            <a:pPr algn="ctr"/>
            <a:r>
              <a:rPr lang="en-US" sz="1100" cap="small" baseline="0" dirty="0">
                <a:solidFill>
                  <a:schemeClr val="tx1">
                    <a:lumMod val="50000"/>
                    <a:lumOff val="50000"/>
                  </a:schemeClr>
                </a:solidFill>
                <a:latin typeface="Karla" charset="0"/>
                <a:ea typeface="Karla" charset="0"/>
                <a:cs typeface="Karla" charset="0"/>
              </a:rPr>
              <a:t>CS-S109A: Rader</a:t>
            </a:r>
          </a:p>
        </p:txBody>
      </p:sp>
      <p:pic>
        <p:nvPicPr>
          <p:cNvPr id="11" name="Picture 10">
            <a:extLst>
              <a:ext uri="{FF2B5EF4-FFF2-40B4-BE49-F238E27FC236}">
                <a16:creationId xmlns:a16="http://schemas.microsoft.com/office/drawing/2014/main" id="{C994D816-F60F-4948-A6DF-E4529B111E52}"/>
              </a:ext>
            </a:extLst>
          </p:cNvPr>
          <p:cNvPicPr>
            <a:picLocks noChangeAspect="1"/>
          </p:cNvPicPr>
          <p:nvPr userDrawn="1"/>
        </p:nvPicPr>
        <p:blipFill>
          <a:blip r:embed="rId4"/>
          <a:stretch>
            <a:fillRect/>
          </a:stretch>
        </p:blipFill>
        <p:spPr>
          <a:xfrm>
            <a:off x="944619" y="6400801"/>
            <a:ext cx="274320" cy="274320"/>
          </a:xfrm>
          <a:prstGeom prst="rect">
            <a:avLst/>
          </a:prstGeom>
        </p:spPr>
      </p:pic>
    </p:spTree>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Only Content ">
    <p:spTree>
      <p:nvGrpSpPr>
        <p:cNvPr id="1" name=""/>
        <p:cNvGrpSpPr/>
        <p:nvPr/>
      </p:nvGrpSpPr>
      <p:grpSpPr>
        <a:xfrm>
          <a:off x="0" y="0"/>
          <a:ext cx="0" cy="0"/>
          <a:chOff x="0" y="0"/>
          <a:chExt cx="0" cy="0"/>
        </a:xfrm>
      </p:grpSpPr>
      <p:sp>
        <p:nvSpPr>
          <p:cNvPr id="3" name="Content Placeholder 2"/>
          <p:cNvSpPr>
            <a:spLocks noGrp="1"/>
          </p:cNvSpPr>
          <p:nvPr>
            <p:ph idx="1"/>
          </p:nvPr>
        </p:nvSpPr>
        <p:spPr>
          <a:xfrm>
            <a:off x="872951" y="357487"/>
            <a:ext cx="10327008" cy="2111143"/>
          </a:xfrm>
          <a:prstGeom prst="rect">
            <a:avLst/>
          </a:prstGeom>
          <a:ln>
            <a:noFill/>
          </a:ln>
        </p:spPr>
        <p:txBody>
          <a:bodyPr/>
          <a:lstStyle>
            <a:lvl1pPr marL="0" indent="0">
              <a:buNone/>
              <a:defRPr sz="2800">
                <a:solidFill>
                  <a:srgbClr val="464646"/>
                </a:solidFill>
                <a:latin typeface="Karla"/>
                <a:cs typeface="Karla"/>
              </a:defRPr>
            </a:lvl1pPr>
            <a:lvl2pPr>
              <a:defRPr sz="2400">
                <a:solidFill>
                  <a:srgbClr val="464646"/>
                </a:solidFill>
                <a:latin typeface="Karla"/>
                <a:cs typeface="Karla"/>
              </a:defRPr>
            </a:lvl2pPr>
            <a:lvl3pPr>
              <a:defRPr sz="2000">
                <a:solidFill>
                  <a:srgbClr val="464646"/>
                </a:solidFill>
                <a:latin typeface="Karla"/>
                <a:cs typeface="Karla"/>
              </a:defRPr>
            </a:lvl3pPr>
            <a:lvl4pPr>
              <a:defRPr sz="1800">
                <a:solidFill>
                  <a:srgbClr val="464646"/>
                </a:solidFill>
                <a:latin typeface="Karla"/>
                <a:cs typeface="Karla"/>
              </a:defRPr>
            </a:lvl4pPr>
            <a:lvl5pPr>
              <a:defRPr sz="1800">
                <a:solidFill>
                  <a:srgbClr val="464646"/>
                </a:solidFill>
                <a:latin typeface="Karla"/>
                <a:cs typeface="Karla"/>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a:xfrm>
            <a:off x="9144000" y="6400800"/>
            <a:ext cx="2844800" cy="365125"/>
          </a:xfrm>
        </p:spPr>
        <p:txBody>
          <a:bodyPr/>
          <a:lstStyle>
            <a:lvl1pPr algn="r">
              <a:defRPr/>
            </a:lvl1pPr>
          </a:lstStyle>
          <a:p>
            <a:fld id="{AD29F1E6-0A42-6342-8A19-FA364A33AB30}" type="slidenum">
              <a:rPr lang="en-US" smtClean="0"/>
              <a:t>‹#›</a:t>
            </a:fld>
            <a:endParaRPr lang="en-US"/>
          </a:p>
        </p:txBody>
      </p:sp>
      <p:sp>
        <p:nvSpPr>
          <p:cNvPr id="12" name="TextBox 11"/>
          <p:cNvSpPr txBox="1"/>
          <p:nvPr/>
        </p:nvSpPr>
        <p:spPr>
          <a:xfrm>
            <a:off x="5596034" y="6400800"/>
            <a:ext cx="1127232" cy="261610"/>
          </a:xfrm>
          <a:prstGeom prst="rect">
            <a:avLst/>
          </a:prstGeom>
          <a:noFill/>
        </p:spPr>
        <p:txBody>
          <a:bodyPr wrap="none" rtlCol="0">
            <a:spAutoFit/>
          </a:bodyPr>
          <a:lstStyle/>
          <a:p>
            <a:pPr algn="ctr"/>
            <a:r>
              <a:rPr lang="en-US" sz="1100" cap="small" baseline="0" dirty="0">
                <a:solidFill>
                  <a:schemeClr val="tx1">
                    <a:lumMod val="50000"/>
                    <a:lumOff val="50000"/>
                  </a:schemeClr>
                </a:solidFill>
                <a:latin typeface="Karla" charset="0"/>
                <a:ea typeface="Karla" charset="0"/>
                <a:cs typeface="Karla" charset="0"/>
              </a:rPr>
              <a:t>CS-S109A: Rader</a:t>
            </a:r>
          </a:p>
        </p:txBody>
      </p:sp>
      <p:grpSp>
        <p:nvGrpSpPr>
          <p:cNvPr id="10" name="Group 9"/>
          <p:cNvGrpSpPr>
            <a:grpSpLocks noChangeAspect="1"/>
          </p:cNvGrpSpPr>
          <p:nvPr/>
        </p:nvGrpSpPr>
        <p:grpSpPr>
          <a:xfrm>
            <a:off x="457200" y="6400800"/>
            <a:ext cx="487418" cy="274320"/>
            <a:chOff x="8442646" y="6356350"/>
            <a:chExt cx="482609" cy="274320"/>
          </a:xfrm>
        </p:grpSpPr>
        <p:pic>
          <p:nvPicPr>
            <p:cNvPr id="11" name="Picture 10"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3" name="Picture 12"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pic>
        <p:nvPicPr>
          <p:cNvPr id="8" name="Picture 7">
            <a:extLst>
              <a:ext uri="{FF2B5EF4-FFF2-40B4-BE49-F238E27FC236}">
                <a16:creationId xmlns:a16="http://schemas.microsoft.com/office/drawing/2014/main" id="{B2A3E9B6-54C7-B847-BDF4-CCF5F2DD8629}"/>
              </a:ext>
            </a:extLst>
          </p:cNvPr>
          <p:cNvPicPr>
            <a:picLocks noChangeAspect="1"/>
          </p:cNvPicPr>
          <p:nvPr userDrawn="1"/>
        </p:nvPicPr>
        <p:blipFill>
          <a:blip r:embed="rId4"/>
          <a:stretch>
            <a:fillRect/>
          </a:stretch>
        </p:blipFill>
        <p:spPr>
          <a:xfrm>
            <a:off x="944619" y="6400801"/>
            <a:ext cx="274320" cy="274320"/>
          </a:xfrm>
          <a:prstGeom prst="rect">
            <a:avLst/>
          </a:prstGeom>
        </p:spPr>
      </p:pic>
    </p:spTree>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6"/>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a:prstGeom prst="rect">
            <a:avLst/>
          </a:prstGeom>
        </p:spPr>
        <p:txBody>
          <a:bodyPr anchor="b"/>
          <a:lstStyle>
            <a:lvl1pPr marL="0" indent="0">
              <a:buNone/>
              <a:defRPr sz="2000">
                <a:solidFill>
                  <a:schemeClr val="tx1">
                    <a:tint val="75000"/>
                  </a:schemeClr>
                </a:solidFill>
              </a:defRPr>
            </a:lvl1pPr>
            <a:lvl2pPr marL="457182" indent="0">
              <a:buNone/>
              <a:defRPr sz="1800">
                <a:solidFill>
                  <a:schemeClr val="tx1">
                    <a:tint val="75000"/>
                  </a:schemeClr>
                </a:solidFill>
              </a:defRPr>
            </a:lvl2pPr>
            <a:lvl3pPr marL="914364" indent="0">
              <a:buNone/>
              <a:defRPr sz="1600">
                <a:solidFill>
                  <a:schemeClr val="tx1">
                    <a:tint val="75000"/>
                  </a:schemeClr>
                </a:solidFill>
              </a:defRPr>
            </a:lvl3pPr>
            <a:lvl4pPr marL="1371545" indent="0">
              <a:buNone/>
              <a:defRPr sz="1400">
                <a:solidFill>
                  <a:schemeClr val="tx1">
                    <a:tint val="75000"/>
                  </a:schemeClr>
                </a:solidFill>
              </a:defRPr>
            </a:lvl4pPr>
            <a:lvl5pPr marL="1828727" indent="0">
              <a:buNone/>
              <a:defRPr sz="1400">
                <a:solidFill>
                  <a:schemeClr val="tx1">
                    <a:tint val="75000"/>
                  </a:schemeClr>
                </a:solidFill>
              </a:defRPr>
            </a:lvl5pPr>
            <a:lvl6pPr marL="2285909" indent="0">
              <a:buNone/>
              <a:defRPr sz="1400">
                <a:solidFill>
                  <a:schemeClr val="tx1">
                    <a:tint val="75000"/>
                  </a:schemeClr>
                </a:solidFill>
              </a:defRPr>
            </a:lvl6pPr>
            <a:lvl7pPr marL="2743091" indent="0">
              <a:buNone/>
              <a:defRPr sz="1400">
                <a:solidFill>
                  <a:schemeClr val="tx1">
                    <a:tint val="75000"/>
                  </a:schemeClr>
                </a:solidFill>
              </a:defRPr>
            </a:lvl7pPr>
            <a:lvl8pPr marL="3200272" indent="0">
              <a:buNone/>
              <a:defRPr sz="1400">
                <a:solidFill>
                  <a:schemeClr val="tx1">
                    <a:tint val="75000"/>
                  </a:schemeClr>
                </a:solidFill>
              </a:defRPr>
            </a:lvl8pPr>
            <a:lvl9pPr marL="3657454"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69AA6F5-6059-4A40-9B2E-8FB0AE5E16B1}" type="datetime1">
              <a:rPr lang="en-US" smtClean="0"/>
              <a:t>7/6/21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29F1E6-0A42-6342-8A19-FA364A33AB30}" type="slidenum">
              <a:rPr lang="en-US" smtClean="0"/>
              <a:t>‹#›</a:t>
            </a:fld>
            <a:endParaRPr lang="en-US"/>
          </a:p>
        </p:txBody>
      </p:sp>
    </p:spTree>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609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9144000" y="6400800"/>
            <a:ext cx="2844800" cy="365125"/>
          </a:xfrm>
        </p:spPr>
        <p:txBody>
          <a:bodyPr/>
          <a:lstStyle/>
          <a:p>
            <a:fld id="{AD29F1E6-0A42-6342-8A19-FA364A33AB30}" type="slidenum">
              <a:rPr lang="en-US" smtClean="0"/>
              <a:t>‹#›</a:t>
            </a:fld>
            <a:endParaRPr lang="en-US"/>
          </a:p>
        </p:txBody>
      </p:sp>
      <p:sp>
        <p:nvSpPr>
          <p:cNvPr id="11" name="TextBox 10"/>
          <p:cNvSpPr txBox="1"/>
          <p:nvPr/>
        </p:nvSpPr>
        <p:spPr>
          <a:xfrm>
            <a:off x="10109057" y="6109785"/>
            <a:ext cx="511679" cy="261610"/>
          </a:xfrm>
          <a:prstGeom prst="rect">
            <a:avLst/>
          </a:prstGeom>
          <a:noFill/>
        </p:spPr>
        <p:txBody>
          <a:bodyPr wrap="none" rtlCol="0">
            <a:spAutoFit/>
          </a:bodyPr>
          <a:lstStyle/>
          <a:p>
            <a:r>
              <a:rPr lang="en-US" sz="1100" cap="small" baseline="0" dirty="0">
                <a:solidFill>
                  <a:schemeClr val="tx1">
                    <a:lumMod val="50000"/>
                    <a:lumOff val="50000"/>
                  </a:schemeClr>
                </a:solidFill>
                <a:latin typeface="Karla" charset="0"/>
                <a:ea typeface="Karla" charset="0"/>
                <a:cs typeface="Karla" charset="0"/>
              </a:rPr>
              <a:t>Rader</a:t>
            </a:r>
          </a:p>
        </p:txBody>
      </p:sp>
      <p:grpSp>
        <p:nvGrpSpPr>
          <p:cNvPr id="13" name="Group 12"/>
          <p:cNvGrpSpPr>
            <a:grpSpLocks noChangeAspect="1"/>
          </p:cNvGrpSpPr>
          <p:nvPr/>
        </p:nvGrpSpPr>
        <p:grpSpPr>
          <a:xfrm>
            <a:off x="457200" y="6400800"/>
            <a:ext cx="487418" cy="274320"/>
            <a:chOff x="8442646" y="6356350"/>
            <a:chExt cx="482609" cy="274320"/>
          </a:xfrm>
        </p:grpSpPr>
        <p:pic>
          <p:nvPicPr>
            <p:cNvPr id="14" name="Picture 13"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5" name="Picture 14"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pic>
        <p:nvPicPr>
          <p:cNvPr id="12" name="Picture 11">
            <a:extLst>
              <a:ext uri="{FF2B5EF4-FFF2-40B4-BE49-F238E27FC236}">
                <a16:creationId xmlns:a16="http://schemas.microsoft.com/office/drawing/2014/main" id="{65CA4DE1-EA57-594B-A224-4F3B44B93A0D}"/>
              </a:ext>
            </a:extLst>
          </p:cNvPr>
          <p:cNvPicPr>
            <a:picLocks noChangeAspect="1"/>
          </p:cNvPicPr>
          <p:nvPr userDrawn="1"/>
        </p:nvPicPr>
        <p:blipFill>
          <a:blip r:embed="rId4"/>
          <a:stretch>
            <a:fillRect/>
          </a:stretch>
        </p:blipFill>
        <p:spPr>
          <a:xfrm>
            <a:off x="944619" y="6400801"/>
            <a:ext cx="274320" cy="274320"/>
          </a:xfrm>
          <a:prstGeom prst="rect">
            <a:avLst/>
          </a:prstGeom>
        </p:spPr>
      </p:pic>
    </p:spTree>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4"/>
            <a:ext cx="5386917" cy="639762"/>
          </a:xfrm>
          <a:prstGeom prst="rect">
            <a:avLst/>
          </a:prstGeo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70" y="1535114"/>
            <a:ext cx="5389033" cy="639762"/>
          </a:xfrm>
          <a:prstGeom prst="rect">
            <a:avLst/>
          </a:prstGeo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70" y="2174875"/>
            <a:ext cx="5389033"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a:xfrm>
            <a:off x="9144000" y="6400800"/>
            <a:ext cx="2844800" cy="365125"/>
          </a:xfrm>
        </p:spPr>
        <p:txBody>
          <a:bodyPr/>
          <a:lstStyle/>
          <a:p>
            <a:fld id="{AD29F1E6-0A42-6342-8A19-FA364A33AB30}" type="slidenum">
              <a:rPr lang="en-US" smtClean="0"/>
              <a:t>‹#›</a:t>
            </a:fld>
            <a:endParaRPr lang="en-US"/>
          </a:p>
        </p:txBody>
      </p:sp>
      <p:grpSp>
        <p:nvGrpSpPr>
          <p:cNvPr id="15" name="Group 14"/>
          <p:cNvGrpSpPr>
            <a:grpSpLocks noChangeAspect="1"/>
          </p:cNvGrpSpPr>
          <p:nvPr/>
        </p:nvGrpSpPr>
        <p:grpSpPr>
          <a:xfrm>
            <a:off x="457200" y="6400800"/>
            <a:ext cx="487418" cy="274320"/>
            <a:chOff x="8442646" y="6356350"/>
            <a:chExt cx="482609" cy="274320"/>
          </a:xfrm>
        </p:grpSpPr>
        <p:pic>
          <p:nvPicPr>
            <p:cNvPr id="16" name="Picture 15"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7" name="Picture 16"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pic>
        <p:nvPicPr>
          <p:cNvPr id="12" name="Picture 11">
            <a:extLst>
              <a:ext uri="{FF2B5EF4-FFF2-40B4-BE49-F238E27FC236}">
                <a16:creationId xmlns:a16="http://schemas.microsoft.com/office/drawing/2014/main" id="{1538E326-E515-EF40-AE4C-D8F49BEF44F6}"/>
              </a:ext>
            </a:extLst>
          </p:cNvPr>
          <p:cNvPicPr>
            <a:picLocks noChangeAspect="1"/>
          </p:cNvPicPr>
          <p:nvPr userDrawn="1"/>
        </p:nvPicPr>
        <p:blipFill>
          <a:blip r:embed="rId4"/>
          <a:stretch>
            <a:fillRect/>
          </a:stretch>
        </p:blipFill>
        <p:spPr>
          <a:xfrm>
            <a:off x="944619" y="6400801"/>
            <a:ext cx="274320" cy="274320"/>
          </a:xfrm>
          <a:prstGeom prst="rect">
            <a:avLst/>
          </a:prstGeom>
        </p:spPr>
      </p:pic>
    </p:spTree>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Section Title">
    <p:spTree>
      <p:nvGrpSpPr>
        <p:cNvPr id="1" name=""/>
        <p:cNvGrpSpPr/>
        <p:nvPr/>
      </p:nvGrpSpPr>
      <p:grpSpPr>
        <a:xfrm>
          <a:off x="0" y="0"/>
          <a:ext cx="0" cy="0"/>
          <a:chOff x="0" y="0"/>
          <a:chExt cx="0" cy="0"/>
        </a:xfrm>
      </p:grpSpPr>
      <p:sp>
        <p:nvSpPr>
          <p:cNvPr id="2" name="Title 1"/>
          <p:cNvSpPr>
            <a:spLocks noGrp="1"/>
          </p:cNvSpPr>
          <p:nvPr>
            <p:ph type="title"/>
          </p:nvPr>
        </p:nvSpPr>
        <p:spPr>
          <a:xfrm>
            <a:off x="609600" y="2739958"/>
            <a:ext cx="10972800" cy="767276"/>
          </a:xfrm>
          <a:prstGeom prst="rect">
            <a:avLst/>
          </a:prstGeom>
        </p:spPr>
        <p:txBody>
          <a:bodyPr/>
          <a:lstStyle/>
          <a:p>
            <a:r>
              <a:rPr lang="en-US"/>
              <a:t>Click to edit Master title style</a:t>
            </a:r>
            <a:endParaRPr lang="en-US" dirty="0"/>
          </a:p>
        </p:txBody>
      </p:sp>
      <p:sp>
        <p:nvSpPr>
          <p:cNvPr id="5" name="Slide Number Placeholder 4"/>
          <p:cNvSpPr>
            <a:spLocks noGrp="1"/>
          </p:cNvSpPr>
          <p:nvPr>
            <p:ph type="sldNum" sz="quarter" idx="12"/>
          </p:nvPr>
        </p:nvSpPr>
        <p:spPr>
          <a:xfrm>
            <a:off x="9144000" y="6400800"/>
            <a:ext cx="2844800" cy="365125"/>
          </a:xfrm>
        </p:spPr>
        <p:txBody>
          <a:bodyPr/>
          <a:lstStyle/>
          <a:p>
            <a:fld id="{AD29F1E6-0A42-6342-8A19-FA364A33AB30}" type="slidenum">
              <a:rPr lang="en-US" smtClean="0"/>
              <a:t>‹#›</a:t>
            </a:fld>
            <a:endParaRPr lang="en-US"/>
          </a:p>
        </p:txBody>
      </p:sp>
      <p:sp>
        <p:nvSpPr>
          <p:cNvPr id="10" name="TextBox 9"/>
          <p:cNvSpPr txBox="1"/>
          <p:nvPr/>
        </p:nvSpPr>
        <p:spPr>
          <a:xfrm>
            <a:off x="5596034" y="6400800"/>
            <a:ext cx="1127233" cy="261610"/>
          </a:xfrm>
          <a:prstGeom prst="rect">
            <a:avLst/>
          </a:prstGeom>
          <a:noFill/>
        </p:spPr>
        <p:txBody>
          <a:bodyPr wrap="none" rtlCol="0">
            <a:spAutoFit/>
          </a:bodyPr>
          <a:lstStyle/>
          <a:p>
            <a:pPr algn="ctr"/>
            <a:r>
              <a:rPr lang="en-US" sz="1100" cap="small" baseline="0" dirty="0">
                <a:solidFill>
                  <a:schemeClr val="tx1">
                    <a:lumMod val="50000"/>
                    <a:lumOff val="50000"/>
                  </a:schemeClr>
                </a:solidFill>
                <a:latin typeface="Karla" charset="0"/>
                <a:ea typeface="Karla" charset="0"/>
                <a:cs typeface="Karla" charset="0"/>
              </a:rPr>
              <a:t>CS-S109A: Rader</a:t>
            </a:r>
          </a:p>
        </p:txBody>
      </p:sp>
      <p:grpSp>
        <p:nvGrpSpPr>
          <p:cNvPr id="11" name="Group 10"/>
          <p:cNvGrpSpPr>
            <a:grpSpLocks noChangeAspect="1"/>
          </p:cNvGrpSpPr>
          <p:nvPr/>
        </p:nvGrpSpPr>
        <p:grpSpPr>
          <a:xfrm>
            <a:off x="457200" y="6400800"/>
            <a:ext cx="487418" cy="274320"/>
            <a:chOff x="8442646" y="6356350"/>
            <a:chExt cx="482609" cy="274320"/>
          </a:xfrm>
        </p:grpSpPr>
        <p:pic>
          <p:nvPicPr>
            <p:cNvPr id="12" name="Picture 11"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3" name="Picture 12"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pic>
        <p:nvPicPr>
          <p:cNvPr id="8" name="Picture 7">
            <a:extLst>
              <a:ext uri="{FF2B5EF4-FFF2-40B4-BE49-F238E27FC236}">
                <a16:creationId xmlns:a16="http://schemas.microsoft.com/office/drawing/2014/main" id="{92241B15-7088-E145-A42E-F0C7FC621E69}"/>
              </a:ext>
            </a:extLst>
          </p:cNvPr>
          <p:cNvPicPr>
            <a:picLocks noChangeAspect="1"/>
          </p:cNvPicPr>
          <p:nvPr userDrawn="1"/>
        </p:nvPicPr>
        <p:blipFill>
          <a:blip r:embed="rId4"/>
          <a:stretch>
            <a:fillRect/>
          </a:stretch>
        </p:blipFill>
        <p:spPr>
          <a:xfrm>
            <a:off x="944619" y="6400801"/>
            <a:ext cx="274320" cy="274320"/>
          </a:xfrm>
          <a:prstGeom prst="rect">
            <a:avLst/>
          </a:prstGeom>
        </p:spPr>
      </p:pic>
    </p:spTree>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9144000" y="6400800"/>
            <a:ext cx="2844800" cy="365125"/>
          </a:xfrm>
        </p:spPr>
        <p:txBody>
          <a:bodyPr/>
          <a:lstStyle/>
          <a:p>
            <a:fld id="{AD29F1E6-0A42-6342-8A19-FA364A33AB30}" type="slidenum">
              <a:rPr lang="en-US" smtClean="0"/>
              <a:t>‹#›</a:t>
            </a:fld>
            <a:endParaRPr lang="en-US"/>
          </a:p>
        </p:txBody>
      </p:sp>
      <p:sp>
        <p:nvSpPr>
          <p:cNvPr id="8" name="TextBox 7"/>
          <p:cNvSpPr txBox="1"/>
          <p:nvPr/>
        </p:nvSpPr>
        <p:spPr>
          <a:xfrm>
            <a:off x="5596035" y="6400800"/>
            <a:ext cx="1127232" cy="261610"/>
          </a:xfrm>
          <a:prstGeom prst="rect">
            <a:avLst/>
          </a:prstGeom>
          <a:noFill/>
        </p:spPr>
        <p:txBody>
          <a:bodyPr wrap="none" rtlCol="0">
            <a:spAutoFit/>
          </a:bodyPr>
          <a:lstStyle/>
          <a:p>
            <a:pPr algn="ctr"/>
            <a:r>
              <a:rPr lang="en-US" sz="1100" cap="small" baseline="0" dirty="0">
                <a:solidFill>
                  <a:schemeClr val="tx1">
                    <a:lumMod val="50000"/>
                    <a:lumOff val="50000"/>
                  </a:schemeClr>
                </a:solidFill>
                <a:latin typeface="Karla" charset="0"/>
                <a:ea typeface="Karla" charset="0"/>
                <a:cs typeface="Karla" charset="0"/>
              </a:rPr>
              <a:t>CS-S109A: Rader</a:t>
            </a:r>
          </a:p>
        </p:txBody>
      </p:sp>
      <p:grpSp>
        <p:nvGrpSpPr>
          <p:cNvPr id="9" name="Group 8"/>
          <p:cNvGrpSpPr>
            <a:grpSpLocks noChangeAspect="1"/>
          </p:cNvGrpSpPr>
          <p:nvPr/>
        </p:nvGrpSpPr>
        <p:grpSpPr>
          <a:xfrm>
            <a:off x="457200" y="6400800"/>
            <a:ext cx="487418" cy="274320"/>
            <a:chOff x="8442646" y="6356350"/>
            <a:chExt cx="482609" cy="274320"/>
          </a:xfrm>
        </p:grpSpPr>
        <p:pic>
          <p:nvPicPr>
            <p:cNvPr id="10" name="Picture 9"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1" name="Picture 10"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pic>
        <p:nvPicPr>
          <p:cNvPr id="7" name="Picture 6">
            <a:extLst>
              <a:ext uri="{FF2B5EF4-FFF2-40B4-BE49-F238E27FC236}">
                <a16:creationId xmlns:a16="http://schemas.microsoft.com/office/drawing/2014/main" id="{EC840DC8-7F48-F441-9AD2-AF91AFEC18C8}"/>
              </a:ext>
            </a:extLst>
          </p:cNvPr>
          <p:cNvPicPr>
            <a:picLocks noChangeAspect="1"/>
          </p:cNvPicPr>
          <p:nvPr userDrawn="1"/>
        </p:nvPicPr>
        <p:blipFill>
          <a:blip r:embed="rId4"/>
          <a:stretch>
            <a:fillRect/>
          </a:stretch>
        </p:blipFill>
        <p:spPr>
          <a:xfrm>
            <a:off x="944619" y="6400801"/>
            <a:ext cx="274320" cy="274320"/>
          </a:xfrm>
          <a:prstGeom prst="rect">
            <a:avLst/>
          </a:prstGeom>
        </p:spPr>
      </p:pic>
    </p:spTree>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1"/>
            <a:ext cx="4011084"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3"/>
            <a:ext cx="681566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3" y="1435103"/>
            <a:ext cx="4011084" cy="4691063"/>
          </a:xfrm>
          <a:prstGeom prst="rect">
            <a:avLst/>
          </a:prstGeom>
        </p:spPr>
        <p:txBody>
          <a:bodyPr/>
          <a:lstStyle>
            <a:lvl1pPr marL="0" indent="0">
              <a:buNone/>
              <a:defRPr sz="1400"/>
            </a:lvl1pPr>
            <a:lvl2pPr marL="457182" indent="0">
              <a:buNone/>
              <a:defRPr sz="1200"/>
            </a:lvl2pPr>
            <a:lvl3pPr marL="914364" indent="0">
              <a:buNone/>
              <a:defRPr sz="1000"/>
            </a:lvl3pPr>
            <a:lvl4pPr marL="1371545" indent="0">
              <a:buNone/>
              <a:defRPr sz="900"/>
            </a:lvl4pPr>
            <a:lvl5pPr marL="1828727" indent="0">
              <a:buNone/>
              <a:defRPr sz="900"/>
            </a:lvl5pPr>
            <a:lvl6pPr marL="2285909" indent="0">
              <a:buNone/>
              <a:defRPr sz="900"/>
            </a:lvl6pPr>
            <a:lvl7pPr marL="2743091" indent="0">
              <a:buNone/>
              <a:defRPr sz="900"/>
            </a:lvl7pPr>
            <a:lvl8pPr marL="3200272" indent="0">
              <a:buNone/>
              <a:defRPr sz="900"/>
            </a:lvl8pPr>
            <a:lvl9pPr marL="3657454"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A71E55E-E805-534B-9A7F-BEE5E4E65F69}" type="datetime1">
              <a:rPr lang="en-US" smtClean="0"/>
              <a:t>7/6/21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D29F1E6-0A42-6342-8A19-FA364A33AB30}" type="slidenum">
              <a:rPr lang="en-US" smtClean="0"/>
              <a:t>‹#›</a:t>
            </a:fld>
            <a:endParaRPr lang="en-US"/>
          </a:p>
        </p:txBody>
      </p:sp>
    </p:spTree>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9F9F9"/>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7D59533-EF78-7347-89B8-58E6CADD0DBD}" type="datetime1">
              <a:rPr lang="en-US" smtClean="0"/>
              <a:t>7/6/21</a:t>
            </a:fld>
            <a:endParaRPr lang="en-US"/>
          </a:p>
        </p:txBody>
      </p:sp>
      <p:sp>
        <p:nvSpPr>
          <p:cNvPr id="5" name="Footer Placeholder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D29F1E6-0A42-6342-8A19-FA364A33AB30}" type="slidenum">
              <a:rPr lang="en-US" smtClean="0"/>
              <a:t>‹#›</a:t>
            </a:fld>
            <a:endParaRPr lang="en-US"/>
          </a:p>
        </p:txBody>
      </p:sp>
    </p:spTree>
    <p:extLst>
      <p:ext uri="{BB962C8B-B14F-4D97-AF65-F5344CB8AC3E}">
        <p14:creationId xmlns:p14="http://schemas.microsoft.com/office/powerpoint/2010/main" val="972700784"/>
      </p:ext>
    </p:extLst>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 id="2147483750" r:id="rId12"/>
  </p:sldLayoutIdLst>
  <p:hf hdr="0" ftr="0" dt="0"/>
  <p:txStyles>
    <p:titleStyle>
      <a:lvl1pPr algn="ctr" defTabSz="457182" rtl="0" eaLnBrk="1" latinLnBrk="0" hangingPunct="1">
        <a:spcBef>
          <a:spcPct val="0"/>
        </a:spcBef>
        <a:buNone/>
        <a:defRPr sz="3200" kern="1200" baseline="0">
          <a:solidFill>
            <a:schemeClr val="tx1"/>
          </a:solidFill>
          <a:latin typeface="Karla"/>
          <a:ea typeface="+mj-ea"/>
          <a:cs typeface="Karla"/>
        </a:defRPr>
      </a:lvl1pPr>
    </p:titleStyle>
    <p:bodyStyle>
      <a:lvl1pPr marL="342887" indent="-342887" algn="l" defTabSz="457182" rtl="0" eaLnBrk="1" latinLnBrk="0" hangingPunct="1">
        <a:spcBef>
          <a:spcPct val="20000"/>
        </a:spcBef>
        <a:buFont typeface="Arial"/>
        <a:buChar char="•"/>
        <a:defRPr sz="3200" kern="1200">
          <a:solidFill>
            <a:schemeClr val="tx1"/>
          </a:solidFill>
          <a:latin typeface="+mn-lt"/>
          <a:ea typeface="+mn-ea"/>
          <a:cs typeface="+mn-cs"/>
        </a:defRPr>
      </a:lvl1pPr>
      <a:lvl2pPr marL="742920" indent="-285738" algn="l" defTabSz="457182" rtl="0" eaLnBrk="1" latinLnBrk="0" hangingPunct="1">
        <a:spcBef>
          <a:spcPct val="20000"/>
        </a:spcBef>
        <a:buFont typeface="Arial"/>
        <a:buChar char="–"/>
        <a:defRPr sz="2800" kern="1200">
          <a:solidFill>
            <a:schemeClr val="tx1"/>
          </a:solidFill>
          <a:latin typeface="+mn-lt"/>
          <a:ea typeface="+mn-ea"/>
          <a:cs typeface="+mn-cs"/>
        </a:defRPr>
      </a:lvl2pPr>
      <a:lvl3pPr marL="1142954" indent="-228590" algn="l" defTabSz="457182" rtl="0" eaLnBrk="1" latinLnBrk="0" hangingPunct="1">
        <a:spcBef>
          <a:spcPct val="20000"/>
        </a:spcBef>
        <a:buFont typeface="Arial"/>
        <a:buChar char="•"/>
        <a:defRPr sz="2400" kern="1200">
          <a:solidFill>
            <a:schemeClr val="tx1"/>
          </a:solidFill>
          <a:latin typeface="+mn-lt"/>
          <a:ea typeface="+mn-ea"/>
          <a:cs typeface="+mn-cs"/>
        </a:defRPr>
      </a:lvl3pPr>
      <a:lvl4pPr marL="1600136" indent="-228590" algn="l" defTabSz="457182" rtl="0" eaLnBrk="1" latinLnBrk="0" hangingPunct="1">
        <a:spcBef>
          <a:spcPct val="20000"/>
        </a:spcBef>
        <a:buFont typeface="Arial"/>
        <a:buChar char="–"/>
        <a:defRPr sz="2000" kern="1200">
          <a:solidFill>
            <a:schemeClr val="tx1"/>
          </a:solidFill>
          <a:latin typeface="+mn-lt"/>
          <a:ea typeface="+mn-ea"/>
          <a:cs typeface="+mn-cs"/>
        </a:defRPr>
      </a:lvl4pPr>
      <a:lvl5pPr marL="2057317" indent="-228590" algn="l" defTabSz="457182" rtl="0" eaLnBrk="1" latinLnBrk="0" hangingPunct="1">
        <a:spcBef>
          <a:spcPct val="20000"/>
        </a:spcBef>
        <a:buFont typeface="Arial"/>
        <a:buChar char="»"/>
        <a:defRPr sz="2000" kern="1200">
          <a:solidFill>
            <a:schemeClr val="tx1"/>
          </a:solidFill>
          <a:latin typeface="+mn-lt"/>
          <a:ea typeface="+mn-ea"/>
          <a:cs typeface="+mn-cs"/>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2" rtl="0" eaLnBrk="1" latinLnBrk="0" hangingPunct="1">
        <a:defRPr sz="1800" kern="1200">
          <a:solidFill>
            <a:schemeClr val="tx1"/>
          </a:solidFill>
          <a:latin typeface="+mn-lt"/>
          <a:ea typeface="+mn-ea"/>
          <a:cs typeface="+mn-cs"/>
        </a:defRPr>
      </a:lvl1pPr>
      <a:lvl2pPr marL="457182" algn="l" defTabSz="457182" rtl="0" eaLnBrk="1" latinLnBrk="0" hangingPunct="1">
        <a:defRPr sz="1800" kern="1200">
          <a:solidFill>
            <a:schemeClr val="tx1"/>
          </a:solidFill>
          <a:latin typeface="+mn-lt"/>
          <a:ea typeface="+mn-ea"/>
          <a:cs typeface="+mn-cs"/>
        </a:defRPr>
      </a:lvl2pPr>
      <a:lvl3pPr marL="914364" algn="l" defTabSz="457182" rtl="0" eaLnBrk="1" latinLnBrk="0" hangingPunct="1">
        <a:defRPr sz="1800" kern="1200">
          <a:solidFill>
            <a:schemeClr val="tx1"/>
          </a:solidFill>
          <a:latin typeface="+mn-lt"/>
          <a:ea typeface="+mn-ea"/>
          <a:cs typeface="+mn-cs"/>
        </a:defRPr>
      </a:lvl3pPr>
      <a:lvl4pPr marL="1371545" algn="l" defTabSz="457182" rtl="0" eaLnBrk="1" latinLnBrk="0" hangingPunct="1">
        <a:defRPr sz="1800" kern="1200">
          <a:solidFill>
            <a:schemeClr val="tx1"/>
          </a:solidFill>
          <a:latin typeface="+mn-lt"/>
          <a:ea typeface="+mn-ea"/>
          <a:cs typeface="+mn-cs"/>
        </a:defRPr>
      </a:lvl4pPr>
      <a:lvl5pPr marL="1828727" algn="l" defTabSz="457182" rtl="0" eaLnBrk="1" latinLnBrk="0" hangingPunct="1">
        <a:defRPr sz="1800" kern="1200">
          <a:solidFill>
            <a:schemeClr val="tx1"/>
          </a:solidFill>
          <a:latin typeface="+mn-lt"/>
          <a:ea typeface="+mn-ea"/>
          <a:cs typeface="+mn-cs"/>
        </a:defRPr>
      </a:lvl5pPr>
      <a:lvl6pPr marL="2285909" algn="l" defTabSz="457182" rtl="0" eaLnBrk="1" latinLnBrk="0" hangingPunct="1">
        <a:defRPr sz="1800" kern="1200">
          <a:solidFill>
            <a:schemeClr val="tx1"/>
          </a:solidFill>
          <a:latin typeface="+mn-lt"/>
          <a:ea typeface="+mn-ea"/>
          <a:cs typeface="+mn-cs"/>
        </a:defRPr>
      </a:lvl6pPr>
      <a:lvl7pPr marL="2743091" algn="l" defTabSz="457182" rtl="0" eaLnBrk="1" latinLnBrk="0" hangingPunct="1">
        <a:defRPr sz="1800" kern="1200">
          <a:solidFill>
            <a:schemeClr val="tx1"/>
          </a:solidFill>
          <a:latin typeface="+mn-lt"/>
          <a:ea typeface="+mn-ea"/>
          <a:cs typeface="+mn-cs"/>
        </a:defRPr>
      </a:lvl7pPr>
      <a:lvl8pPr marL="3200272" algn="l" defTabSz="457182" rtl="0" eaLnBrk="1" latinLnBrk="0" hangingPunct="1">
        <a:defRPr sz="1800" kern="1200">
          <a:solidFill>
            <a:schemeClr val="tx1"/>
          </a:solidFill>
          <a:latin typeface="+mn-lt"/>
          <a:ea typeface="+mn-ea"/>
          <a:cs typeface="+mn-cs"/>
        </a:defRPr>
      </a:lvl8pPr>
      <a:lvl9pPr marL="3657454" algn="l" defTabSz="457182"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8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3.tif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26.emf"/><Relationship Id="rId1" Type="http://schemas.openxmlformats.org/officeDocument/2006/relationships/slideLayout" Target="../slideLayouts/slideLayout2.xml"/><Relationship Id="rId4" Type="http://schemas.openxmlformats.org/officeDocument/2006/relationships/image" Target="../media/image28.emf"/></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30.emf"/><Relationship Id="rId1" Type="http://schemas.openxmlformats.org/officeDocument/2006/relationships/slideLayout" Target="../slideLayouts/slideLayout2.xml"/><Relationship Id="rId4" Type="http://schemas.openxmlformats.org/officeDocument/2006/relationships/image" Target="../media/image32.emf"/></Relationships>
</file>

<file path=ppt/slides/_rels/slide3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40.png"/><Relationship Id="rId7" Type="http://schemas.openxmlformats.org/officeDocument/2006/relationships/image" Target="../media/image48.png"/><Relationship Id="rId2" Type="http://schemas.openxmlformats.org/officeDocument/2006/relationships/image" Target="../media/image430.png"/><Relationship Id="rId1" Type="http://schemas.openxmlformats.org/officeDocument/2006/relationships/slideLayout" Target="../slideLayouts/slideLayout2.xml"/><Relationship Id="rId6" Type="http://schemas.openxmlformats.org/officeDocument/2006/relationships/image" Target="../media/image470.png"/><Relationship Id="rId5" Type="http://schemas.openxmlformats.org/officeDocument/2006/relationships/image" Target="../media/image460.png"/><Relationship Id="rId10" Type="http://schemas.openxmlformats.org/officeDocument/2006/relationships/image" Target="../media/image55.png"/><Relationship Id="rId4" Type="http://schemas.openxmlformats.org/officeDocument/2006/relationships/image" Target="../media/image450.png"/><Relationship Id="rId9" Type="http://schemas.openxmlformats.org/officeDocument/2006/relationships/image" Target="../media/image54.png"/></Relationships>
</file>

<file path=ppt/slides/_rels/slide38.xml.rels><?xml version="1.0" encoding="UTF-8" standalone="yes"?>
<Relationships xmlns="http://schemas.openxmlformats.org/package/2006/relationships"><Relationship Id="rId3" Type="http://schemas.openxmlformats.org/officeDocument/2006/relationships/image" Target="../media/image450.png"/><Relationship Id="rId2" Type="http://schemas.openxmlformats.org/officeDocument/2006/relationships/image" Target="../media/image440.png"/><Relationship Id="rId1" Type="http://schemas.openxmlformats.org/officeDocument/2006/relationships/slideLayout" Target="../slideLayouts/slideLayout2.xml"/><Relationship Id="rId6" Type="http://schemas.openxmlformats.org/officeDocument/2006/relationships/image" Target="../media/image560.png"/><Relationship Id="rId5" Type="http://schemas.openxmlformats.org/officeDocument/2006/relationships/image" Target="../media/image55.png"/><Relationship Id="rId4" Type="http://schemas.openxmlformats.org/officeDocument/2006/relationships/image" Target="../media/image54.png"/></Relationships>
</file>

<file path=ppt/slides/_rels/slide39.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440.png"/><Relationship Id="rId7" Type="http://schemas.openxmlformats.org/officeDocument/2006/relationships/image" Target="../media/image61.png"/><Relationship Id="rId2" Type="http://schemas.openxmlformats.org/officeDocument/2006/relationships/image" Target="../media/image57.png"/><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59.png"/><Relationship Id="rId10" Type="http://schemas.openxmlformats.org/officeDocument/2006/relationships/image" Target="../media/image62.png"/><Relationship Id="rId4" Type="http://schemas.openxmlformats.org/officeDocument/2006/relationships/image" Target="../media/image450.png"/><Relationship Id="rId9" Type="http://schemas.openxmlformats.org/officeDocument/2006/relationships/image" Target="../media/image55.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40.xml.rels><?xml version="1.0" encoding="UTF-8" standalone="yes"?>
<Relationships xmlns="http://schemas.openxmlformats.org/package/2006/relationships"><Relationship Id="rId3" Type="http://schemas.openxmlformats.org/officeDocument/2006/relationships/image" Target="../media/image450.png"/><Relationship Id="rId2" Type="http://schemas.openxmlformats.org/officeDocument/2006/relationships/image" Target="../media/image440.png"/><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4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 Id="rId6" Type="http://schemas.openxmlformats.org/officeDocument/2006/relationships/image" Target="../media/image470.png"/><Relationship Id="rId5" Type="http://schemas.openxmlformats.org/officeDocument/2006/relationships/image" Target="../media/image450.png"/><Relationship Id="rId4" Type="http://schemas.openxmlformats.org/officeDocument/2006/relationships/image" Target="../media/image63.png"/></Relationships>
</file>

<file path=ppt/slides/_rels/slide4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660.png"/><Relationship Id="rId7" Type="http://schemas.openxmlformats.org/officeDocument/2006/relationships/image" Target="../media/image70.png"/><Relationship Id="rId2" Type="http://schemas.openxmlformats.org/officeDocument/2006/relationships/image" Target="../media/image520.png"/><Relationship Id="rId1" Type="http://schemas.openxmlformats.org/officeDocument/2006/relationships/slideLayout" Target="../slideLayouts/slideLayout2.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 Id="rId9" Type="http://schemas.openxmlformats.org/officeDocument/2006/relationships/image" Target="../media/image72.png"/></Relationships>
</file>

<file path=ppt/slides/_rels/slide4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3.tif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Lecture #5: Cross-Validation and Regularization </a:t>
            </a:r>
            <a:br>
              <a:rPr lang="en-US" dirty="0"/>
            </a:br>
            <a:r>
              <a:rPr lang="en-US" dirty="0"/>
              <a:t>(Ridge and LASSO)</a:t>
            </a:r>
            <a:br>
              <a:rPr lang="en-US" dirty="0"/>
            </a:br>
            <a:br>
              <a:rPr lang="mr-IN" dirty="0"/>
            </a:br>
            <a:endParaRPr lang="en-US" dirty="0"/>
          </a:p>
        </p:txBody>
      </p:sp>
      <p:sp>
        <p:nvSpPr>
          <p:cNvPr id="4" name="Slide Number Placeholder 3"/>
          <p:cNvSpPr>
            <a:spLocks noGrp="1"/>
          </p:cNvSpPr>
          <p:nvPr>
            <p:ph type="sldNum" sz="quarter" idx="12"/>
          </p:nvPr>
        </p:nvSpPr>
        <p:spPr/>
        <p:txBody>
          <a:bodyPr/>
          <a:lstStyle/>
          <a:p>
            <a:fld id="{AD29F1E6-0A42-6342-8A19-FA364A33AB30}" type="slidenum">
              <a:rPr lang="en-US" smtClean="0"/>
              <a:t>1</a:t>
            </a:fld>
            <a:endParaRPr lang="en-US"/>
          </a:p>
        </p:txBody>
      </p:sp>
    </p:spTree>
    <p:extLst>
      <p:ext uri="{BB962C8B-B14F-4D97-AF65-F5344CB8AC3E}">
        <p14:creationId xmlns:p14="http://schemas.microsoft.com/office/powerpoint/2010/main" val="18309158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Stepwise Variable Selection: Forward method</a:t>
            </a:r>
            <a:br>
              <a:rPr lang="en-US" dirty="0"/>
            </a:b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34697" y="878300"/>
                <a:ext cx="10908011" cy="2111143"/>
              </a:xfrm>
            </p:spPr>
            <p:txBody>
              <a:bodyPr>
                <a:noAutofit/>
              </a:bodyPr>
              <a:lstStyle/>
              <a:p>
                <a:pPr>
                  <a:spcAft>
                    <a:spcPts val="600"/>
                  </a:spcAft>
                </a:pPr>
                <a:r>
                  <a:rPr lang="en-US" sz="2200" dirty="0"/>
                  <a:t>In </a:t>
                </a:r>
                <a:r>
                  <a:rPr lang="en-US" sz="2200" b="1" dirty="0"/>
                  <a:t>forward selection</a:t>
                </a:r>
                <a:r>
                  <a:rPr lang="en-US" sz="2200" dirty="0"/>
                  <a:t>, we find an ‘optimal’ set of predictors by iterative building up our set.</a:t>
                </a:r>
              </a:p>
              <a:p>
                <a:pPr>
                  <a:spcAft>
                    <a:spcPts val="600"/>
                  </a:spcAft>
                </a:pPr>
                <a:r>
                  <a:rPr lang="en-US" sz="2200" b="1" dirty="0"/>
                  <a:t>1. </a:t>
                </a:r>
                <a:r>
                  <a:rPr lang="en-US" sz="2200" dirty="0"/>
                  <a:t>Start with the empty set P0, construct the null modelM0.</a:t>
                </a:r>
              </a:p>
              <a:p>
                <a:pPr>
                  <a:spcAft>
                    <a:spcPts val="600"/>
                  </a:spcAft>
                </a:pPr>
                <a:r>
                  <a:rPr lang="en-US" sz="2200" b="1" dirty="0"/>
                  <a:t>2. </a:t>
                </a:r>
                <a:r>
                  <a:rPr lang="en-US" sz="2200" dirty="0"/>
                  <a:t>For </a:t>
                </a:r>
                <a14:m>
                  <m:oMath xmlns:m="http://schemas.openxmlformats.org/officeDocument/2006/math">
                    <m:r>
                      <a:rPr lang="en-US" sz="2200" b="0" i="1" smtClean="0">
                        <a:latin typeface="Cambria Math" charset="0"/>
                      </a:rPr>
                      <m:t>𝑘</m:t>
                    </m:r>
                    <m:r>
                      <a:rPr lang="en-US" sz="2200" b="0" i="1" smtClean="0">
                        <a:latin typeface="Cambria Math" charset="0"/>
                      </a:rPr>
                      <m:t>=1,…, </m:t>
                    </m:r>
                    <m:r>
                      <a:rPr lang="en-US" sz="2200" b="0" i="1" smtClean="0">
                        <a:latin typeface="Cambria Math" charset="0"/>
                      </a:rPr>
                      <m:t>𝐽</m:t>
                    </m:r>
                    <m:r>
                      <a:rPr lang="en-US" sz="2200" b="0" i="1" smtClean="0">
                        <a:latin typeface="Cambria Math" charset="0"/>
                      </a:rPr>
                      <m:t>:</m:t>
                    </m:r>
                  </m:oMath>
                </a14:m>
                <a:endParaRPr lang="en-US" sz="2200" b="0" dirty="0"/>
              </a:p>
              <a:p>
                <a:pPr>
                  <a:spcAft>
                    <a:spcPts val="600"/>
                  </a:spcAft>
                </a:pPr>
                <a:r>
                  <a:rPr lang="en-US" sz="2200" dirty="0"/>
                  <a:t>	</a:t>
                </a:r>
                <a:r>
                  <a:rPr lang="en-US" sz="2200" b="1" dirty="0"/>
                  <a:t> 2.1 </a:t>
                </a:r>
                <a:r>
                  <a:rPr lang="en-US" sz="2200" dirty="0"/>
                  <a:t>Let </a:t>
                </a:r>
                <a14:m>
                  <m:oMath xmlns:m="http://schemas.openxmlformats.org/officeDocument/2006/math">
                    <m:sSub>
                      <m:sSubPr>
                        <m:ctrlPr>
                          <a:rPr lang="en-US" sz="2200" b="0" i="1" smtClean="0">
                            <a:latin typeface="Cambria Math" panose="02040503050406030204" pitchFamily="18" charset="0"/>
                          </a:rPr>
                        </m:ctrlPr>
                      </m:sSubPr>
                      <m:e>
                        <m:r>
                          <a:rPr lang="en-US" sz="2200" b="0" i="1" smtClean="0">
                            <a:latin typeface="Cambria Math" charset="0"/>
                          </a:rPr>
                          <m:t>𝑀</m:t>
                        </m:r>
                      </m:e>
                      <m:sub>
                        <m:r>
                          <a:rPr lang="en-US" sz="2200" b="0" i="1" smtClean="0">
                            <a:latin typeface="Cambria Math" charset="0"/>
                          </a:rPr>
                          <m:t>𝑘</m:t>
                        </m:r>
                        <m:r>
                          <a:rPr lang="en-US" sz="2200" b="0" i="1" smtClean="0">
                            <a:latin typeface="Cambria Math" charset="0"/>
                          </a:rPr>
                          <m:t>−1</m:t>
                        </m:r>
                      </m:sub>
                    </m:sSub>
                    <m:r>
                      <a:rPr lang="en-US" sz="2200" i="1">
                        <a:latin typeface="Cambria Math" charset="0"/>
                      </a:rPr>
                      <m:t> </m:t>
                    </m:r>
                  </m:oMath>
                </a14:m>
                <a:r>
                  <a:rPr lang="en-US" sz="2200" dirty="0"/>
                  <a:t>  be the model constructed from the best set of</a:t>
                </a:r>
              </a:p>
              <a:p>
                <a:pPr>
                  <a:spcAft>
                    <a:spcPts val="600"/>
                  </a:spcAft>
                </a:pPr>
                <a14:m>
                  <m:oMath xmlns:m="http://schemas.openxmlformats.org/officeDocument/2006/math">
                    <m:r>
                      <a:rPr lang="en-US" sz="2200" i="1">
                        <a:latin typeface="Cambria Math" charset="0"/>
                      </a:rPr>
                      <m:t>𝑘</m:t>
                    </m:r>
                    <m:r>
                      <a:rPr lang="en-US" sz="2200" b="0" i="1" smtClean="0">
                        <a:latin typeface="Cambria Math" charset="0"/>
                      </a:rPr>
                      <m:t>−1</m:t>
                    </m:r>
                    <m:r>
                      <a:rPr lang="en-US" sz="2200" i="1">
                        <a:latin typeface="Cambria Math" charset="0"/>
                      </a:rPr>
                      <m:t> </m:t>
                    </m:r>
                  </m:oMath>
                </a14:m>
                <a:r>
                  <a:rPr lang="en-US" sz="2200" dirty="0"/>
                  <a:t>  predictors, </a:t>
                </a:r>
                <a14:m>
                  <m:oMath xmlns:m="http://schemas.openxmlformats.org/officeDocument/2006/math">
                    <m:sSub>
                      <m:sSubPr>
                        <m:ctrlPr>
                          <a:rPr lang="en-US" sz="2200" b="0" i="1" smtClean="0">
                            <a:latin typeface="Cambria Math" panose="02040503050406030204" pitchFamily="18" charset="0"/>
                          </a:rPr>
                        </m:ctrlPr>
                      </m:sSubPr>
                      <m:e>
                        <m:r>
                          <a:rPr lang="en-US" sz="2200" b="0" i="1" smtClean="0">
                            <a:latin typeface="Cambria Math" charset="0"/>
                          </a:rPr>
                          <m:t>𝑃</m:t>
                        </m:r>
                      </m:e>
                      <m:sub>
                        <m:r>
                          <a:rPr lang="en-US" sz="2200" b="0" i="1" smtClean="0">
                            <a:latin typeface="Cambria Math" charset="0"/>
                          </a:rPr>
                          <m:t>𝑘</m:t>
                        </m:r>
                        <m:r>
                          <a:rPr lang="en-US" sz="2200" b="0" i="1" smtClean="0">
                            <a:latin typeface="Cambria Math" charset="0"/>
                          </a:rPr>
                          <m:t>−1</m:t>
                        </m:r>
                      </m:sub>
                    </m:sSub>
                  </m:oMath>
                </a14:m>
                <a:r>
                  <a:rPr lang="en-US" sz="2200" dirty="0"/>
                  <a:t>.</a:t>
                </a:r>
              </a:p>
              <a:p>
                <a:pPr>
                  <a:spcAft>
                    <a:spcPts val="600"/>
                  </a:spcAft>
                </a:pPr>
                <a:r>
                  <a:rPr lang="en-US" sz="2200" dirty="0"/>
                  <a:t>	  </a:t>
                </a:r>
                <a:r>
                  <a:rPr lang="en-US" sz="2200" b="1" dirty="0"/>
                  <a:t>2.2</a:t>
                </a:r>
                <a:r>
                  <a:rPr lang="en-US" sz="2200" dirty="0"/>
                  <a:t> Select the predictor </a:t>
                </a:r>
                <a14:m>
                  <m:oMath xmlns:m="http://schemas.openxmlformats.org/officeDocument/2006/math">
                    <m:sSub>
                      <m:sSubPr>
                        <m:ctrlPr>
                          <a:rPr lang="en-US" sz="2200" b="0" i="1" smtClean="0">
                            <a:latin typeface="Cambria Math" panose="02040503050406030204" pitchFamily="18" charset="0"/>
                          </a:rPr>
                        </m:ctrlPr>
                      </m:sSubPr>
                      <m:e>
                        <m:sSub>
                          <m:sSubPr>
                            <m:ctrlPr>
                              <a:rPr lang="en-US" sz="2200" b="0" i="1" smtClean="0">
                                <a:latin typeface="Cambria Math" panose="02040503050406030204" pitchFamily="18" charset="0"/>
                              </a:rPr>
                            </m:ctrlPr>
                          </m:sSubPr>
                          <m:e>
                            <m:r>
                              <a:rPr lang="en-US" sz="2200" b="0" i="1" smtClean="0">
                                <a:latin typeface="Cambria Math" charset="0"/>
                              </a:rPr>
                              <m:t>𝑋</m:t>
                            </m:r>
                          </m:e>
                          <m:sub>
                            <m:r>
                              <a:rPr lang="en-US" sz="2200" b="0" i="1" smtClean="0">
                                <a:latin typeface="Cambria Math" charset="0"/>
                              </a:rPr>
                              <m:t>𝑛</m:t>
                            </m:r>
                          </m:sub>
                        </m:sSub>
                      </m:e>
                      <m:sub>
                        <m:r>
                          <a:rPr lang="en-US" sz="2200" b="0" i="1" smtClean="0">
                            <a:latin typeface="Cambria Math" charset="0"/>
                          </a:rPr>
                          <m:t>𝑘</m:t>
                        </m:r>
                      </m:sub>
                    </m:sSub>
                  </m:oMath>
                </a14:m>
                <a:r>
                  <a:rPr lang="en-US" sz="2200" dirty="0"/>
                  <a:t>, not in </a:t>
                </a:r>
                <a14:m>
                  <m:oMath xmlns:m="http://schemas.openxmlformats.org/officeDocument/2006/math">
                    <m:sSub>
                      <m:sSubPr>
                        <m:ctrlPr>
                          <a:rPr lang="en-US" sz="2200" i="1">
                            <a:latin typeface="Cambria Math" panose="02040503050406030204" pitchFamily="18" charset="0"/>
                          </a:rPr>
                        </m:ctrlPr>
                      </m:sSubPr>
                      <m:e>
                        <m:r>
                          <a:rPr lang="en-US" sz="2200" i="1">
                            <a:latin typeface="Cambria Math" charset="0"/>
                          </a:rPr>
                          <m:t>𝑃</m:t>
                        </m:r>
                      </m:e>
                      <m:sub>
                        <m:r>
                          <a:rPr lang="en-US" sz="2200" i="1">
                            <a:latin typeface="Cambria Math" charset="0"/>
                          </a:rPr>
                          <m:t>𝑘</m:t>
                        </m:r>
                        <m:r>
                          <a:rPr lang="en-US" sz="2200" i="1">
                            <a:latin typeface="Cambria Math" charset="0"/>
                          </a:rPr>
                          <m:t>−1</m:t>
                        </m:r>
                      </m:sub>
                    </m:sSub>
                  </m:oMath>
                </a14:m>
                <a:r>
                  <a:rPr lang="en-US" sz="2200" dirty="0"/>
                  <a:t>, so that the model constructed from </a:t>
                </a:r>
                <a14:m>
                  <m:oMath xmlns:m="http://schemas.openxmlformats.org/officeDocument/2006/math">
                    <m:sSub>
                      <m:sSubPr>
                        <m:ctrlPr>
                          <a:rPr lang="en-US" sz="2200" i="1">
                            <a:latin typeface="Cambria Math" panose="02040503050406030204" pitchFamily="18" charset="0"/>
                          </a:rPr>
                        </m:ctrlPr>
                      </m:sSubPr>
                      <m:e>
                        <m:r>
                          <a:rPr lang="en-US" sz="2200" i="1">
                            <a:latin typeface="Cambria Math" charset="0"/>
                          </a:rPr>
                          <m:t>𝑃</m:t>
                        </m:r>
                      </m:e>
                      <m:sub>
                        <m:r>
                          <a:rPr lang="en-US" sz="2200" i="1">
                            <a:latin typeface="Cambria Math" charset="0"/>
                          </a:rPr>
                          <m:t>𝑘</m:t>
                        </m:r>
                      </m:sub>
                    </m:sSub>
                    <m:r>
                      <a:rPr lang="en-US" sz="2200" b="0" i="1" smtClean="0">
                        <a:latin typeface="Cambria Math" charset="0"/>
                      </a:rPr>
                      <m:t>=</m:t>
                    </m:r>
                  </m:oMath>
                </a14:m>
                <a:r>
                  <a:rPr lang="en-US" sz="2200" dirty="0"/>
                  <a:t> </a:t>
                </a:r>
                <a14:m>
                  <m:oMath xmlns:m="http://schemas.openxmlformats.org/officeDocument/2006/math">
                    <m:sSub>
                      <m:sSubPr>
                        <m:ctrlPr>
                          <a:rPr lang="en-US" sz="2200" i="1">
                            <a:latin typeface="Cambria Math" panose="02040503050406030204" pitchFamily="18" charset="0"/>
                          </a:rPr>
                        </m:ctrlPr>
                      </m:sSubPr>
                      <m:e>
                        <m:sSub>
                          <m:sSubPr>
                            <m:ctrlPr>
                              <a:rPr lang="en-US" sz="2200" i="1">
                                <a:latin typeface="Cambria Math" panose="02040503050406030204" pitchFamily="18" charset="0"/>
                              </a:rPr>
                            </m:ctrlPr>
                          </m:sSubPr>
                          <m:e>
                            <m:r>
                              <a:rPr lang="en-US" sz="2200" i="1">
                                <a:latin typeface="Cambria Math" charset="0"/>
                              </a:rPr>
                              <m:t>𝑋</m:t>
                            </m:r>
                          </m:e>
                          <m:sub>
                            <m:r>
                              <a:rPr lang="en-US" sz="2200" i="1">
                                <a:latin typeface="Cambria Math" charset="0"/>
                              </a:rPr>
                              <m:t>𝑛</m:t>
                            </m:r>
                          </m:sub>
                        </m:sSub>
                      </m:e>
                      <m:sub>
                        <m:r>
                          <a:rPr lang="en-US" sz="2200" i="1">
                            <a:latin typeface="Cambria Math" charset="0"/>
                          </a:rPr>
                          <m:t>𝑘</m:t>
                        </m:r>
                      </m:sub>
                    </m:sSub>
                    <m:r>
                      <a:rPr lang="en-US" sz="2200" i="1" smtClean="0">
                        <a:latin typeface="Cambria Math" charset="0"/>
                        <a:ea typeface="Cambria Math" charset="0"/>
                        <a:cs typeface="Cambria Math" charset="0"/>
                      </a:rPr>
                      <m:t>∪</m:t>
                    </m:r>
                    <m:sSub>
                      <m:sSubPr>
                        <m:ctrlPr>
                          <a:rPr lang="en-US" sz="2200" i="1">
                            <a:latin typeface="Cambria Math" panose="02040503050406030204" pitchFamily="18" charset="0"/>
                          </a:rPr>
                        </m:ctrlPr>
                      </m:sSubPr>
                      <m:e>
                        <m:r>
                          <a:rPr lang="en-US" sz="2200" i="1">
                            <a:latin typeface="Cambria Math" charset="0"/>
                          </a:rPr>
                          <m:t>𝑃</m:t>
                        </m:r>
                      </m:e>
                      <m:sub>
                        <m:r>
                          <a:rPr lang="en-US" sz="2200" i="1">
                            <a:latin typeface="Cambria Math" charset="0"/>
                          </a:rPr>
                          <m:t>𝑘</m:t>
                        </m:r>
                        <m:r>
                          <a:rPr lang="en-US" sz="2200" i="1">
                            <a:latin typeface="Cambria Math" charset="0"/>
                          </a:rPr>
                          <m:t>−1</m:t>
                        </m:r>
                      </m:sub>
                    </m:sSub>
                  </m:oMath>
                </a14:m>
                <a:r>
                  <a:rPr lang="en-US" sz="2200" dirty="0"/>
                  <a:t> optimizes a fixed metric (this can be </a:t>
                </a:r>
                <a:r>
                  <a:rPr lang="en-US" sz="2200" i="1" dirty="0"/>
                  <a:t>p</a:t>
                </a:r>
                <a:r>
                  <a:rPr lang="en-US" sz="2200" dirty="0"/>
                  <a:t>-value, </a:t>
                </a:r>
                <a:r>
                  <a:rPr lang="en-US" sz="2200" i="1" dirty="0"/>
                  <a:t>F</a:t>
                </a:r>
                <a:r>
                  <a:rPr lang="en-US" sz="2200" dirty="0"/>
                  <a:t>-stat; validation/test MSE, </a:t>
                </a:r>
                <a14:m>
                  <m:oMath xmlns:m="http://schemas.openxmlformats.org/officeDocument/2006/math">
                    <m:sSup>
                      <m:sSupPr>
                        <m:ctrlPr>
                          <a:rPr lang="en-US" sz="2200" b="0" i="1" smtClean="0">
                            <a:latin typeface="Cambria Math" panose="02040503050406030204" pitchFamily="18" charset="0"/>
                          </a:rPr>
                        </m:ctrlPr>
                      </m:sSupPr>
                      <m:e>
                        <m:r>
                          <a:rPr lang="en-US" sz="2200" b="0" i="1" smtClean="0">
                            <a:latin typeface="Cambria Math" charset="0"/>
                          </a:rPr>
                          <m:t>𝑅</m:t>
                        </m:r>
                      </m:e>
                      <m:sup>
                        <m:r>
                          <a:rPr lang="en-US" sz="2200" b="0" i="1" smtClean="0">
                            <a:latin typeface="Cambria Math" charset="0"/>
                          </a:rPr>
                          <m:t>2</m:t>
                        </m:r>
                      </m:sup>
                    </m:sSup>
                  </m:oMath>
                </a14:m>
                <a:r>
                  <a:rPr lang="en-US" sz="2200" dirty="0"/>
                  <a:t>; or AIC/BIC on training set).</a:t>
                </a:r>
              </a:p>
              <a:p>
                <a:pPr>
                  <a:spcAft>
                    <a:spcPts val="600"/>
                  </a:spcAft>
                </a:pPr>
                <a:r>
                  <a:rPr lang="en-US" sz="2200" dirty="0"/>
                  <a:t>	   </a:t>
                </a:r>
                <a:r>
                  <a:rPr lang="en-US" sz="2200" b="1" dirty="0"/>
                  <a:t>2.3 </a:t>
                </a:r>
                <a:r>
                  <a:rPr lang="en-US" sz="2200" dirty="0"/>
                  <a:t>Let </a:t>
                </a:r>
                <a14:m>
                  <m:oMath xmlns:m="http://schemas.openxmlformats.org/officeDocument/2006/math">
                    <m:sSub>
                      <m:sSubPr>
                        <m:ctrlPr>
                          <a:rPr lang="en-US" sz="2200" i="1">
                            <a:latin typeface="Cambria Math" panose="02040503050406030204" pitchFamily="18" charset="0"/>
                          </a:rPr>
                        </m:ctrlPr>
                      </m:sSubPr>
                      <m:e>
                        <m:r>
                          <a:rPr lang="en-US" sz="2200" b="0" i="1" smtClean="0">
                            <a:latin typeface="Cambria Math" charset="0"/>
                          </a:rPr>
                          <m:t>𝑀</m:t>
                        </m:r>
                      </m:e>
                      <m:sub>
                        <m:r>
                          <a:rPr lang="en-US" sz="2200" i="1">
                            <a:latin typeface="Cambria Math" charset="0"/>
                          </a:rPr>
                          <m:t>𝑘</m:t>
                        </m:r>
                      </m:sub>
                    </m:sSub>
                  </m:oMath>
                </a14:m>
                <a:r>
                  <a:rPr lang="en-US" sz="2200" dirty="0"/>
                  <a:t> denote the model constructed from the optimal </a:t>
                </a:r>
                <a14:m>
                  <m:oMath xmlns:m="http://schemas.openxmlformats.org/officeDocument/2006/math">
                    <m:sSub>
                      <m:sSubPr>
                        <m:ctrlPr>
                          <a:rPr lang="en-US" sz="2200" i="1">
                            <a:latin typeface="Cambria Math" panose="02040503050406030204" pitchFamily="18" charset="0"/>
                          </a:rPr>
                        </m:ctrlPr>
                      </m:sSubPr>
                      <m:e>
                        <m:r>
                          <a:rPr lang="en-US" sz="2200" i="1">
                            <a:latin typeface="Cambria Math" charset="0"/>
                          </a:rPr>
                          <m:t>𝑃</m:t>
                        </m:r>
                      </m:e>
                      <m:sub>
                        <m:r>
                          <a:rPr lang="en-US" sz="2200" i="1">
                            <a:latin typeface="Cambria Math" charset="0"/>
                          </a:rPr>
                          <m:t>𝑘</m:t>
                        </m:r>
                      </m:sub>
                    </m:sSub>
                  </m:oMath>
                </a14:m>
                <a:r>
                  <a:rPr lang="en-US" sz="2200" dirty="0"/>
                  <a:t>.</a:t>
                </a:r>
              </a:p>
              <a:p>
                <a:pPr>
                  <a:spcAft>
                    <a:spcPts val="600"/>
                  </a:spcAft>
                </a:pPr>
                <a:r>
                  <a:rPr lang="en-US" sz="2200" b="1" dirty="0"/>
                  <a:t>3. </a:t>
                </a:r>
                <a:r>
                  <a:rPr lang="en-US" sz="2200" dirty="0"/>
                  <a:t>Select the model </a:t>
                </a:r>
                <a14:m>
                  <m:oMath xmlns:m="http://schemas.openxmlformats.org/officeDocument/2006/math">
                    <m:r>
                      <a:rPr lang="en-US" sz="2200" b="0" i="1" smtClean="0">
                        <a:latin typeface="Cambria Math" charset="0"/>
                      </a:rPr>
                      <m:t>𝑀</m:t>
                    </m:r>
                  </m:oMath>
                </a14:m>
                <a:r>
                  <a:rPr lang="en-US" sz="2200" dirty="0"/>
                  <a:t> amongst </a:t>
                </a:r>
                <a14:m>
                  <m:oMath xmlns:m="http://schemas.openxmlformats.org/officeDocument/2006/math">
                    <m:r>
                      <a:rPr lang="en-US" sz="2200" b="0" i="0" smtClean="0">
                        <a:latin typeface="Cambria Math" charset="0"/>
                      </a:rPr>
                      <m:t>{</m:t>
                    </m:r>
                    <m:sSub>
                      <m:sSubPr>
                        <m:ctrlPr>
                          <a:rPr lang="en-US" sz="2200" b="0" i="1" smtClean="0">
                            <a:latin typeface="Cambria Math" panose="02040503050406030204" pitchFamily="18" charset="0"/>
                          </a:rPr>
                        </m:ctrlPr>
                      </m:sSubPr>
                      <m:e>
                        <m:r>
                          <a:rPr lang="en-US" sz="2200" i="1">
                            <a:latin typeface="Cambria Math" charset="0"/>
                          </a:rPr>
                          <m:t>𝑀</m:t>
                        </m:r>
                      </m:e>
                      <m:sub>
                        <m:r>
                          <a:rPr lang="en-US" sz="2200" b="0" i="1" smtClean="0">
                            <a:latin typeface="Cambria Math" charset="0"/>
                          </a:rPr>
                          <m:t>0</m:t>
                        </m:r>
                      </m:sub>
                    </m:sSub>
                    <m:r>
                      <a:rPr lang="en-US" sz="2200" b="0" i="1" smtClean="0">
                        <a:latin typeface="Cambria Math" charset="0"/>
                      </a:rPr>
                      <m:t>, </m:t>
                    </m:r>
                    <m:sSub>
                      <m:sSubPr>
                        <m:ctrlPr>
                          <a:rPr lang="en-US" sz="2200" b="0" i="1" smtClean="0">
                            <a:latin typeface="Cambria Math" panose="02040503050406030204" pitchFamily="18" charset="0"/>
                          </a:rPr>
                        </m:ctrlPr>
                      </m:sSubPr>
                      <m:e>
                        <m:r>
                          <a:rPr lang="en-US" sz="2200" b="0" i="1" smtClean="0">
                            <a:latin typeface="Cambria Math" charset="0"/>
                          </a:rPr>
                          <m:t>𝑀</m:t>
                        </m:r>
                      </m:e>
                      <m:sub>
                        <m:r>
                          <a:rPr lang="en-US" sz="2200" b="0" i="1" smtClean="0">
                            <a:latin typeface="Cambria Math" charset="0"/>
                          </a:rPr>
                          <m:t>1</m:t>
                        </m:r>
                      </m:sub>
                    </m:sSub>
                    <m:r>
                      <a:rPr lang="en-US" sz="2200" b="0" i="1" smtClean="0">
                        <a:latin typeface="Cambria Math" charset="0"/>
                      </a:rPr>
                      <m:t>,…, </m:t>
                    </m:r>
                    <m:sSub>
                      <m:sSubPr>
                        <m:ctrlPr>
                          <a:rPr lang="en-US" sz="2200" b="0" i="1" smtClean="0">
                            <a:latin typeface="Cambria Math" panose="02040503050406030204" pitchFamily="18" charset="0"/>
                          </a:rPr>
                        </m:ctrlPr>
                      </m:sSubPr>
                      <m:e>
                        <m:r>
                          <a:rPr lang="en-US" sz="2200" b="0" i="1" smtClean="0">
                            <a:latin typeface="Cambria Math" charset="0"/>
                          </a:rPr>
                          <m:t>𝑀</m:t>
                        </m:r>
                      </m:e>
                      <m:sub>
                        <m:r>
                          <a:rPr lang="en-US" sz="2200" b="0" i="1" smtClean="0">
                            <a:latin typeface="Cambria Math" charset="0"/>
                          </a:rPr>
                          <m:t>𝐽</m:t>
                        </m:r>
                      </m:sub>
                    </m:sSub>
                    <m:r>
                      <a:rPr lang="en-US" sz="2200" b="0" i="1" smtClean="0">
                        <a:latin typeface="Cambria Math" charset="0"/>
                      </a:rPr>
                      <m:t>}</m:t>
                    </m:r>
                    <m:r>
                      <a:rPr lang="en-US" sz="2200" i="1">
                        <a:latin typeface="Cambria Math" charset="0"/>
                      </a:rPr>
                      <m:t> </m:t>
                    </m:r>
                    <m:r>
                      <a:rPr lang="en-US" sz="2200" b="0" i="1" smtClean="0">
                        <a:latin typeface="Cambria Math" charset="0"/>
                      </a:rPr>
                      <m:t> </m:t>
                    </m:r>
                  </m:oMath>
                </a14:m>
                <a:r>
                  <a:rPr lang="en-US" sz="2200" dirty="0"/>
                  <a:t>that optimizes a fixed metric (this can be validation MSE, </a:t>
                </a:r>
                <a14:m>
                  <m:oMath xmlns:m="http://schemas.openxmlformats.org/officeDocument/2006/math">
                    <m:sSup>
                      <m:sSupPr>
                        <m:ctrlPr>
                          <a:rPr lang="en-US" sz="2200" i="1">
                            <a:latin typeface="Cambria Math" panose="02040503050406030204" pitchFamily="18" charset="0"/>
                          </a:rPr>
                        </m:ctrlPr>
                      </m:sSupPr>
                      <m:e>
                        <m:r>
                          <a:rPr lang="en-US" sz="2200" i="1">
                            <a:latin typeface="Cambria Math" charset="0"/>
                          </a:rPr>
                          <m:t>𝑅</m:t>
                        </m:r>
                      </m:e>
                      <m:sup>
                        <m:r>
                          <a:rPr lang="en-US" sz="2200" i="1">
                            <a:latin typeface="Cambria Math" charset="0"/>
                          </a:rPr>
                          <m:t>2</m:t>
                        </m:r>
                      </m:sup>
                    </m:sSup>
                    <m:r>
                      <a:rPr lang="en-US" sz="2200" b="0" i="0" smtClean="0">
                        <a:latin typeface="Cambria Math" charset="0"/>
                      </a:rPr>
                      <m:t>; </m:t>
                    </m:r>
                  </m:oMath>
                </a14:m>
                <a:r>
                  <a:rPr lang="en-US" sz="2200" dirty="0"/>
                  <a:t>or AIC/BIS on training set)</a:t>
                </a:r>
              </a:p>
              <a:p>
                <a:pPr>
                  <a:spcAft>
                    <a:spcPts val="600"/>
                  </a:spcAft>
                </a:pPr>
                <a:r>
                  <a:rPr lang="en-US" sz="2200" dirty="0"/>
                  <a:t>*Note: this reverse direction (starting with the</a:t>
                </a:r>
                <a:r>
                  <a:rPr lang="en-US" sz="2200" i="1" dirty="0"/>
                  <a:t> full </a:t>
                </a:r>
                <a:r>
                  <a:rPr lang="en-US" sz="2200" dirty="0"/>
                  <a:t>model) is also possible: </a:t>
                </a:r>
                <a:r>
                  <a:rPr lang="en-US" sz="2200" i="1" dirty="0"/>
                  <a:t>Backwards</a:t>
                </a:r>
                <a:r>
                  <a:rPr lang="en-US" sz="2200" dirty="0"/>
                  <a:t> Stepwise</a:t>
                </a:r>
              </a:p>
              <a:p>
                <a:pPr>
                  <a:spcAft>
                    <a:spcPts val="600"/>
                  </a:spcAft>
                </a:pPr>
                <a:endParaRPr lang="en-US" sz="2200" dirty="0"/>
              </a:p>
              <a:p>
                <a:pPr>
                  <a:spcAft>
                    <a:spcPts val="600"/>
                  </a:spcAft>
                </a:pPr>
                <a:endParaRPr lang="en-US" sz="2200" dirty="0"/>
              </a:p>
              <a:p>
                <a:pPr>
                  <a:spcAft>
                    <a:spcPts val="600"/>
                  </a:spcAft>
                </a:pPr>
                <a:endParaRPr lang="en-US" sz="2200" dirty="0"/>
              </a:p>
              <a:p>
                <a:pPr>
                  <a:spcAft>
                    <a:spcPts val="600"/>
                  </a:spcAft>
                </a:pPr>
                <a:endParaRPr lang="en-US" sz="22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34697" y="878300"/>
                <a:ext cx="10908011" cy="2111143"/>
              </a:xfrm>
              <a:blipFill>
                <a:blip r:embed="rId2"/>
                <a:stretch>
                  <a:fillRect l="-698" t="-1198" r="-582" b="-159281"/>
                </a:stretch>
              </a:blipFill>
            </p:spPr>
            <p:txBody>
              <a:bodyPr/>
              <a:lstStyle/>
              <a:p>
                <a:r>
                  <a:rPr lang="en-US">
                    <a:noFill/>
                  </a:rPr>
                  <a:t> </a:t>
                </a:r>
              </a:p>
            </p:txBody>
          </p:sp>
        </mc:Fallback>
      </mc:AlternateContent>
    </p:spTree>
    <p:extLst>
      <p:ext uri="{BB962C8B-B14F-4D97-AF65-F5344CB8AC3E}">
        <p14:creationId xmlns:p14="http://schemas.microsoft.com/office/powerpoint/2010/main" val="747338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Lecture Outline</a:t>
            </a:r>
          </a:p>
        </p:txBody>
      </p:sp>
      <p:sp>
        <p:nvSpPr>
          <p:cNvPr id="7" name="Content Placeholder 6"/>
          <p:cNvSpPr>
            <a:spLocks noGrp="1"/>
          </p:cNvSpPr>
          <p:nvPr>
            <p:ph idx="1"/>
          </p:nvPr>
        </p:nvSpPr>
        <p:spPr>
          <a:xfrm>
            <a:off x="833415" y="1177758"/>
            <a:ext cx="10327008" cy="4188326"/>
          </a:xfrm>
        </p:spPr>
        <p:txBody>
          <a:bodyPr/>
          <a:lstStyle/>
          <a:p>
            <a:pPr>
              <a:spcAft>
                <a:spcPts val="1200"/>
              </a:spcAft>
            </a:pPr>
            <a:r>
              <a:rPr lang="en-US" dirty="0"/>
              <a:t>Brief Review</a:t>
            </a:r>
          </a:p>
          <a:p>
            <a:pPr>
              <a:spcAft>
                <a:spcPts val="1200"/>
              </a:spcAft>
            </a:pPr>
            <a:r>
              <a:rPr lang="en-US" dirty="0"/>
              <a:t>	- Overfitting</a:t>
            </a:r>
          </a:p>
          <a:p>
            <a:pPr>
              <a:spcAft>
                <a:spcPts val="1200"/>
              </a:spcAft>
            </a:pPr>
            <a:r>
              <a:rPr lang="en-US" dirty="0"/>
              <a:t>	- Variable Selection</a:t>
            </a:r>
          </a:p>
          <a:p>
            <a:pPr>
              <a:spcAft>
                <a:spcPts val="1200"/>
              </a:spcAft>
            </a:pPr>
            <a:r>
              <a:rPr lang="en-US" b="1" dirty="0"/>
              <a:t>Cross Validation </a:t>
            </a:r>
          </a:p>
          <a:p>
            <a:pPr>
              <a:spcAft>
                <a:spcPts val="1200"/>
              </a:spcAft>
            </a:pPr>
            <a:r>
              <a:rPr lang="en-US" dirty="0"/>
              <a:t>Regularization: LASSO and Ridge</a:t>
            </a:r>
          </a:p>
          <a:p>
            <a:pPr>
              <a:spcAft>
                <a:spcPts val="1200"/>
              </a:spcAft>
            </a:pPr>
            <a:r>
              <a:rPr lang="en-US" dirty="0"/>
              <a:t>Regularization Methods: A Comparison</a:t>
            </a:r>
          </a:p>
          <a:p>
            <a:pPr>
              <a:spcAft>
                <a:spcPts val="1200"/>
              </a:spcAft>
            </a:pPr>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t>11</a:t>
            </a:fld>
            <a:endParaRPr lang="en-US"/>
          </a:p>
        </p:txBody>
      </p:sp>
    </p:spTree>
    <p:extLst>
      <p:ext uri="{BB962C8B-B14F-4D97-AF65-F5344CB8AC3E}">
        <p14:creationId xmlns:p14="http://schemas.microsoft.com/office/powerpoint/2010/main" val="28550540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Cross Validation</a:t>
            </a:r>
          </a:p>
        </p:txBody>
      </p:sp>
      <p:sp>
        <p:nvSpPr>
          <p:cNvPr id="3" name="Slide Number Placeholder 2"/>
          <p:cNvSpPr>
            <a:spLocks noGrp="1"/>
          </p:cNvSpPr>
          <p:nvPr>
            <p:ph type="sldNum" sz="quarter" idx="12"/>
          </p:nvPr>
        </p:nvSpPr>
        <p:spPr/>
        <p:txBody>
          <a:bodyPr/>
          <a:lstStyle/>
          <a:p>
            <a:fld id="{81B7CCDB-6D39-0547-B7B3-C80E39D6513A}" type="slidenum">
              <a:rPr lang="en-US" smtClean="0"/>
              <a:t>12</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7000" y="1143000"/>
            <a:ext cx="6858000" cy="4572000"/>
          </a:xfrm>
          <a:prstGeom prst="rect">
            <a:avLst/>
          </a:prstGeom>
        </p:spPr>
      </p:pic>
    </p:spTree>
    <p:extLst>
      <p:ext uri="{BB962C8B-B14F-4D97-AF65-F5344CB8AC3E}">
        <p14:creationId xmlns:p14="http://schemas.microsoft.com/office/powerpoint/2010/main" val="1292058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Cross Validation</a:t>
            </a:r>
          </a:p>
        </p:txBody>
      </p:sp>
      <p:sp>
        <p:nvSpPr>
          <p:cNvPr id="3" name="Slide Number Placeholder 2"/>
          <p:cNvSpPr>
            <a:spLocks noGrp="1"/>
          </p:cNvSpPr>
          <p:nvPr>
            <p:ph type="sldNum" sz="quarter" idx="12"/>
          </p:nvPr>
        </p:nvSpPr>
        <p:spPr/>
        <p:txBody>
          <a:bodyPr/>
          <a:lstStyle/>
          <a:p>
            <a:fld id="{81B7CCDB-6D39-0547-B7B3-C80E39D6513A}" type="slidenum">
              <a:rPr lang="en-US" smtClean="0"/>
              <a:t>13</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7000" y="1143000"/>
            <a:ext cx="6858000" cy="4572000"/>
          </a:xfrm>
          <a:prstGeom prst="rect">
            <a:avLst/>
          </a:prstGeom>
        </p:spPr>
      </p:pic>
    </p:spTree>
    <p:extLst>
      <p:ext uri="{BB962C8B-B14F-4D97-AF65-F5344CB8AC3E}">
        <p14:creationId xmlns:p14="http://schemas.microsoft.com/office/powerpoint/2010/main" val="9553123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Cross Validation</a:t>
            </a:r>
          </a:p>
        </p:txBody>
      </p:sp>
      <p:sp>
        <p:nvSpPr>
          <p:cNvPr id="3" name="Slide Number Placeholder 2"/>
          <p:cNvSpPr>
            <a:spLocks noGrp="1"/>
          </p:cNvSpPr>
          <p:nvPr>
            <p:ph type="sldNum" sz="quarter" idx="12"/>
          </p:nvPr>
        </p:nvSpPr>
        <p:spPr/>
        <p:txBody>
          <a:bodyPr/>
          <a:lstStyle/>
          <a:p>
            <a:fld id="{81B7CCDB-6D39-0547-B7B3-C80E39D6513A}" type="slidenum">
              <a:rPr lang="en-US" smtClean="0"/>
              <a:t>14</a:t>
            </a:fld>
            <a:endParaRPr lang="en-US"/>
          </a:p>
        </p:txBody>
      </p:sp>
      <p:sp>
        <p:nvSpPr>
          <p:cNvPr id="11" name="Rectangle 10"/>
          <p:cNvSpPr/>
          <p:nvPr/>
        </p:nvSpPr>
        <p:spPr>
          <a:xfrm>
            <a:off x="6003235" y="5115339"/>
            <a:ext cx="344556" cy="238539"/>
          </a:xfrm>
          <a:prstGeom prst="rect">
            <a:avLst/>
          </a:prstGeom>
          <a:solidFill>
            <a:srgbClr val="F9F9F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7000" y="1143000"/>
            <a:ext cx="6858000" cy="4572000"/>
          </a:xfrm>
          <a:prstGeom prst="rect">
            <a:avLst/>
          </a:prstGeom>
        </p:spPr>
      </p:pic>
    </p:spTree>
    <p:extLst>
      <p:ext uri="{BB962C8B-B14F-4D97-AF65-F5344CB8AC3E}">
        <p14:creationId xmlns:p14="http://schemas.microsoft.com/office/powerpoint/2010/main" val="6745394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Cross Validation</a:t>
            </a:r>
          </a:p>
        </p:txBody>
      </p:sp>
      <p:sp>
        <p:nvSpPr>
          <p:cNvPr id="3" name="Slide Number Placeholder 2"/>
          <p:cNvSpPr>
            <a:spLocks noGrp="1"/>
          </p:cNvSpPr>
          <p:nvPr>
            <p:ph type="sldNum" sz="quarter" idx="12"/>
          </p:nvPr>
        </p:nvSpPr>
        <p:spPr/>
        <p:txBody>
          <a:bodyPr/>
          <a:lstStyle/>
          <a:p>
            <a:fld id="{81B7CCDB-6D39-0547-B7B3-C80E39D6513A}" type="slidenum">
              <a:rPr lang="en-US" smtClean="0"/>
              <a:t>15</a:t>
            </a:fld>
            <a:endParaRPr lang="en-US"/>
          </a:p>
        </p:txBody>
      </p:sp>
      <p:sp>
        <p:nvSpPr>
          <p:cNvPr id="11" name="Rectangle 10"/>
          <p:cNvSpPr/>
          <p:nvPr/>
        </p:nvSpPr>
        <p:spPr>
          <a:xfrm>
            <a:off x="6003235" y="5115339"/>
            <a:ext cx="344556" cy="238539"/>
          </a:xfrm>
          <a:prstGeom prst="rect">
            <a:avLst/>
          </a:prstGeom>
          <a:solidFill>
            <a:srgbClr val="F9F9F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7000" y="1143000"/>
            <a:ext cx="6858000" cy="4572000"/>
          </a:xfrm>
          <a:prstGeom prst="rect">
            <a:avLst/>
          </a:prstGeom>
        </p:spPr>
      </p:pic>
    </p:spTree>
    <p:extLst>
      <p:ext uri="{BB962C8B-B14F-4D97-AF65-F5344CB8AC3E}">
        <p14:creationId xmlns:p14="http://schemas.microsoft.com/office/powerpoint/2010/main" val="10228040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Validation</a:t>
            </a:r>
          </a:p>
        </p:txBody>
      </p:sp>
      <p:sp>
        <p:nvSpPr>
          <p:cNvPr id="4" name="Slide Number Placeholder 3"/>
          <p:cNvSpPr>
            <a:spLocks noGrp="1"/>
          </p:cNvSpPr>
          <p:nvPr>
            <p:ph type="sldNum" sz="quarter" idx="12"/>
          </p:nvPr>
        </p:nvSpPr>
        <p:spPr/>
        <p:txBody>
          <a:bodyPr/>
          <a:lstStyle/>
          <a:p>
            <a:fld id="{81B7CCDB-6D39-0547-B7B3-C80E39D6513A}" type="slidenum">
              <a:rPr lang="en-US" smtClean="0"/>
              <a:t>16</a:t>
            </a:fld>
            <a:endParaRPr lang="en-US"/>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7000" y="1143000"/>
            <a:ext cx="6858000" cy="4572000"/>
          </a:xfrm>
          <a:prstGeom prst="rect">
            <a:avLst/>
          </a:prstGeom>
        </p:spPr>
      </p:pic>
    </p:spTree>
    <p:extLst>
      <p:ext uri="{BB962C8B-B14F-4D97-AF65-F5344CB8AC3E}">
        <p14:creationId xmlns:p14="http://schemas.microsoft.com/office/powerpoint/2010/main" val="14626240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Cross Validation: Motivation </a:t>
            </a:r>
          </a:p>
        </p:txBody>
      </p:sp>
      <p:sp>
        <p:nvSpPr>
          <p:cNvPr id="3" name="Content Placeholder 2"/>
          <p:cNvSpPr>
            <a:spLocks noGrp="1"/>
          </p:cNvSpPr>
          <p:nvPr>
            <p:ph idx="1"/>
          </p:nvPr>
        </p:nvSpPr>
        <p:spPr>
          <a:xfrm>
            <a:off x="833415" y="1177758"/>
            <a:ext cx="10327008" cy="4754119"/>
          </a:xfrm>
        </p:spPr>
        <p:txBody>
          <a:bodyPr/>
          <a:lstStyle/>
          <a:p>
            <a:pPr>
              <a:spcAft>
                <a:spcPts val="1200"/>
              </a:spcAft>
            </a:pPr>
            <a:r>
              <a:rPr lang="en-US" sz="2400" dirty="0"/>
              <a:t>Using a single validation or test set to select amongst multiple models can be problematic - </a:t>
            </a:r>
            <a:r>
              <a:rPr lang="en-US" sz="2400" b="1" dirty="0"/>
              <a:t>there is the possibility of overfitting to the test set</a:t>
            </a:r>
            <a:r>
              <a:rPr lang="en-US" sz="2400" dirty="0"/>
              <a:t>.</a:t>
            </a:r>
          </a:p>
          <a:p>
            <a:pPr>
              <a:spcAft>
                <a:spcPts val="1200"/>
              </a:spcAft>
            </a:pPr>
            <a:r>
              <a:rPr lang="en-US" sz="2400" dirty="0"/>
              <a:t>One solution to the problems raised by using a single validation set is to evaluate each model on </a:t>
            </a:r>
            <a:r>
              <a:rPr lang="en-US" sz="2400" b="1" dirty="0"/>
              <a:t>multiple</a:t>
            </a:r>
            <a:r>
              <a:rPr lang="en-US" sz="2400" dirty="0"/>
              <a:t> validation sets and average the validation performance. </a:t>
            </a:r>
          </a:p>
          <a:p>
            <a:pPr>
              <a:spcAft>
                <a:spcPts val="1200"/>
              </a:spcAft>
            </a:pPr>
            <a:r>
              <a:rPr lang="en-US" sz="2400" dirty="0"/>
              <a:t>One can randomly split the training set into training and validation multiple times </a:t>
            </a:r>
            <a:r>
              <a:rPr lang="en-US" sz="2400" b="1" dirty="0">
                <a:solidFill>
                  <a:srgbClr val="C00000"/>
                </a:solidFill>
              </a:rPr>
              <a:t>but</a:t>
            </a:r>
            <a:r>
              <a:rPr lang="en-US" sz="2400" dirty="0"/>
              <a:t> randomly creating these sets can create the scenario where important features of the data never appear in our random draws.</a:t>
            </a:r>
          </a:p>
          <a:p>
            <a:pPr>
              <a:spcAft>
                <a:spcPts val="1200"/>
              </a:spcAft>
            </a:pPr>
            <a:endParaRPr lang="en-US" sz="2400" dirty="0"/>
          </a:p>
        </p:txBody>
      </p:sp>
      <p:sp>
        <p:nvSpPr>
          <p:cNvPr id="4" name="Slide Number Placeholder 3"/>
          <p:cNvSpPr>
            <a:spLocks noGrp="1"/>
          </p:cNvSpPr>
          <p:nvPr>
            <p:ph type="sldNum" sz="quarter" idx="12"/>
          </p:nvPr>
        </p:nvSpPr>
        <p:spPr/>
        <p:txBody>
          <a:bodyPr/>
          <a:lstStyle/>
          <a:p>
            <a:fld id="{81B7CCDB-6D39-0547-B7B3-C80E39D6513A}" type="slidenum">
              <a:rPr lang="en-US" smtClean="0"/>
              <a:t>17</a:t>
            </a:fld>
            <a:endParaRPr lang="en-US"/>
          </a:p>
        </p:txBody>
      </p:sp>
    </p:spTree>
    <p:extLst>
      <p:ext uri="{BB962C8B-B14F-4D97-AF65-F5344CB8AC3E}">
        <p14:creationId xmlns:p14="http://schemas.microsoft.com/office/powerpoint/2010/main" val="3605754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Cross Validation (</a:t>
            </a:r>
            <a:r>
              <a:rPr lang="en-US" i="1" dirty="0"/>
              <a:t>K</a:t>
            </a:r>
            <a:r>
              <a:rPr lang="en-US" dirty="0"/>
              <a:t>-fold)</a:t>
            </a:r>
          </a:p>
        </p:txBody>
      </p:sp>
      <p:sp>
        <p:nvSpPr>
          <p:cNvPr id="3" name="Slide Number Placeholder 2"/>
          <p:cNvSpPr>
            <a:spLocks noGrp="1"/>
          </p:cNvSpPr>
          <p:nvPr>
            <p:ph type="sldNum" sz="quarter" idx="12"/>
          </p:nvPr>
        </p:nvSpPr>
        <p:spPr/>
        <p:txBody>
          <a:bodyPr/>
          <a:lstStyle/>
          <a:p>
            <a:fld id="{81B7CCDB-6D39-0547-B7B3-C80E39D6513A}" type="slidenum">
              <a:rPr lang="en-US" smtClean="0"/>
              <a:t>18</a:t>
            </a:fld>
            <a:endParaRPr lang="en-US"/>
          </a:p>
        </p:txBody>
      </p:sp>
      <p:pic>
        <p:nvPicPr>
          <p:cNvPr id="4" name="Picture 3"/>
          <p:cNvPicPr>
            <a:picLocks noChangeAspect="1"/>
          </p:cNvPicPr>
          <p:nvPr/>
        </p:nvPicPr>
        <p:blipFill>
          <a:blip r:embed="rId2"/>
          <a:stretch>
            <a:fillRect/>
          </a:stretch>
        </p:blipFill>
        <p:spPr>
          <a:xfrm>
            <a:off x="2465337" y="1497252"/>
            <a:ext cx="7770803" cy="4390103"/>
          </a:xfrm>
          <a:prstGeom prst="rect">
            <a:avLst/>
          </a:prstGeom>
        </p:spPr>
      </p:pic>
    </p:spTree>
    <p:extLst>
      <p:ext uri="{BB962C8B-B14F-4D97-AF65-F5344CB8AC3E}">
        <p14:creationId xmlns:p14="http://schemas.microsoft.com/office/powerpoint/2010/main" val="23488677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a:t>K</a:t>
            </a:r>
            <a:r>
              <a:rPr lang="en-US" dirty="0"/>
              <a:t>-Fold Cross Validation</a:t>
            </a:r>
            <a:br>
              <a:rPr lang="en-US" dirty="0"/>
            </a:b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477078" y="886210"/>
                <a:ext cx="11365630" cy="2111143"/>
              </a:xfrm>
            </p:spPr>
            <p:txBody>
              <a:bodyPr/>
              <a:lstStyle/>
              <a:p>
                <a:pPr>
                  <a:spcAft>
                    <a:spcPts val="1200"/>
                  </a:spcAft>
                </a:pPr>
                <a:r>
                  <a:rPr lang="en-US" sz="2400" dirty="0"/>
                  <a:t>Given a data set </a:t>
                </a:r>
                <a14:m>
                  <m:oMath xmlns:m="http://schemas.openxmlformats.org/officeDocument/2006/math">
                    <m:d>
                      <m:dPr>
                        <m:begChr m:val="{"/>
                        <m:endChr m:val="}"/>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charset="0"/>
                              </a:rPr>
                              <m:t>𝑋</m:t>
                            </m:r>
                          </m:e>
                          <m:sub>
                            <m:r>
                              <a:rPr lang="en-US" sz="2400" i="1">
                                <a:latin typeface="Cambria Math" charset="0"/>
                              </a:rPr>
                              <m:t>1</m:t>
                            </m:r>
                          </m:sub>
                        </m:sSub>
                        <m:r>
                          <a:rPr lang="en-US" sz="2400" i="1">
                            <a:latin typeface="Cambria Math" charset="0"/>
                          </a:rPr>
                          <m:t>,…,</m:t>
                        </m:r>
                        <m:sSub>
                          <m:sSubPr>
                            <m:ctrlPr>
                              <a:rPr lang="en-US" sz="2400" i="1">
                                <a:latin typeface="Cambria Math" panose="02040503050406030204" pitchFamily="18" charset="0"/>
                              </a:rPr>
                            </m:ctrlPr>
                          </m:sSubPr>
                          <m:e>
                            <m:r>
                              <a:rPr lang="en-US" sz="2400" i="1">
                                <a:latin typeface="Cambria Math" charset="0"/>
                              </a:rPr>
                              <m:t>𝑋</m:t>
                            </m:r>
                          </m:e>
                          <m:sub>
                            <m:r>
                              <a:rPr lang="en-US" sz="2400" i="1">
                                <a:latin typeface="Cambria Math" charset="0"/>
                              </a:rPr>
                              <m:t>𝑛</m:t>
                            </m:r>
                          </m:sub>
                        </m:sSub>
                      </m:e>
                    </m:d>
                    <m:r>
                      <a:rPr lang="en-US" sz="2400">
                        <a:latin typeface="Cambria Math" charset="0"/>
                      </a:rPr>
                      <m:t>,</m:t>
                    </m:r>
                  </m:oMath>
                </a14:m>
                <a:r>
                  <a:rPr lang="en-US" sz="2400" dirty="0"/>
                  <a:t> where each </a:t>
                </a:r>
                <a14:m>
                  <m:oMath xmlns:m="http://schemas.openxmlformats.org/officeDocument/2006/math">
                    <m:d>
                      <m:dPr>
                        <m:begChr m:val="{"/>
                        <m:endChr m:val="}"/>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charset="0"/>
                              </a:rPr>
                              <m:t>𝑋</m:t>
                            </m:r>
                          </m:e>
                          <m:sub>
                            <m:r>
                              <a:rPr lang="en-US" sz="2400" i="1">
                                <a:latin typeface="Cambria Math" charset="0"/>
                              </a:rPr>
                              <m:t>1</m:t>
                            </m:r>
                          </m:sub>
                        </m:sSub>
                        <m:r>
                          <a:rPr lang="en-US" sz="2400" i="1">
                            <a:latin typeface="Cambria Math" charset="0"/>
                          </a:rPr>
                          <m:t>,…,</m:t>
                        </m:r>
                        <m:sSub>
                          <m:sSubPr>
                            <m:ctrlPr>
                              <a:rPr lang="en-US" sz="2400" i="1">
                                <a:latin typeface="Cambria Math" panose="02040503050406030204" pitchFamily="18" charset="0"/>
                              </a:rPr>
                            </m:ctrlPr>
                          </m:sSubPr>
                          <m:e>
                            <m:r>
                              <a:rPr lang="en-US" sz="2400" i="1">
                                <a:latin typeface="Cambria Math" charset="0"/>
                              </a:rPr>
                              <m:t>𝑋</m:t>
                            </m:r>
                          </m:e>
                          <m:sub>
                            <m:r>
                              <a:rPr lang="en-US" sz="2400" i="1">
                                <a:latin typeface="Cambria Math" charset="0"/>
                              </a:rPr>
                              <m:t>𝑛</m:t>
                            </m:r>
                          </m:sub>
                        </m:sSub>
                      </m:e>
                    </m:d>
                  </m:oMath>
                </a14:m>
                <a:r>
                  <a:rPr lang="en-US" sz="2400" dirty="0"/>
                  <a:t> contains </a:t>
                </a:r>
                <a:r>
                  <a:rPr lang="en-US" sz="2400" i="1" dirty="0"/>
                  <a:t>J</a:t>
                </a:r>
                <a:r>
                  <a:rPr lang="en-US" sz="2400" dirty="0"/>
                  <a:t> features. </a:t>
                </a:r>
              </a:p>
              <a:p>
                <a:pPr>
                  <a:spcAft>
                    <a:spcPts val="1200"/>
                  </a:spcAft>
                </a:pPr>
                <a:r>
                  <a:rPr lang="en-US" sz="2400" dirty="0"/>
                  <a:t>To ensure that every observation in the dataset is included in at least one training set and at least one validation set we use the </a:t>
                </a:r>
                <a:r>
                  <a:rPr lang="en-US" sz="2400" b="1" i="1" dirty="0"/>
                  <a:t>K</a:t>
                </a:r>
                <a:r>
                  <a:rPr lang="en-US" sz="2400" b="1" dirty="0"/>
                  <a:t>-fold validation</a:t>
                </a:r>
                <a:r>
                  <a:rPr lang="en-US" sz="2400" dirty="0"/>
                  <a:t>: </a:t>
                </a:r>
              </a:p>
              <a:p>
                <a:pPr marL="1085820" lvl="1" indent="-342900">
                  <a:spcAft>
                    <a:spcPts val="1200"/>
                  </a:spcAft>
                  <a:buFont typeface="Arial" charset="0"/>
                  <a:buChar char="•"/>
                </a:pPr>
                <a:r>
                  <a:rPr lang="en-US" dirty="0"/>
                  <a:t>split the data into </a:t>
                </a:r>
                <a:r>
                  <a:rPr lang="en-US" i="1" dirty="0"/>
                  <a:t>K</a:t>
                </a:r>
                <a:r>
                  <a:rPr lang="en-US" dirty="0"/>
                  <a:t> uniformly sized chunks, </a:t>
                </a:r>
                <a14:m>
                  <m:oMath xmlns:m="http://schemas.openxmlformats.org/officeDocument/2006/math">
                    <m:r>
                      <a:rPr lang="en-US" b="0" i="1" smtClean="0">
                        <a:latin typeface="Cambria Math" charset="0"/>
                      </a:rPr>
                      <m:t>{</m:t>
                    </m:r>
                    <m:sSub>
                      <m:sSubPr>
                        <m:ctrlPr>
                          <a:rPr lang="en-US" b="0" i="1" smtClean="0">
                            <a:latin typeface="Cambria Math" panose="02040503050406030204" pitchFamily="18" charset="0"/>
                          </a:rPr>
                        </m:ctrlPr>
                      </m:sSubPr>
                      <m:e>
                        <m:r>
                          <a:rPr lang="en-US" b="0" i="1" smtClean="0">
                            <a:latin typeface="Cambria Math" charset="0"/>
                          </a:rPr>
                          <m:t>𝐶</m:t>
                        </m:r>
                      </m:e>
                      <m:sub>
                        <m:r>
                          <a:rPr lang="en-US" b="0" i="1" smtClean="0">
                            <a:latin typeface="Cambria Math" charset="0"/>
                          </a:rPr>
                          <m:t>1</m:t>
                        </m:r>
                      </m:sub>
                    </m:sSub>
                    <m:r>
                      <a:rPr lang="en-US" b="0" i="1" smtClean="0">
                        <a:latin typeface="Cambria Math" charset="0"/>
                      </a:rPr>
                      <m:t>,…,</m:t>
                    </m:r>
                    <m:sSub>
                      <m:sSubPr>
                        <m:ctrlPr>
                          <a:rPr lang="en-US" b="0" i="1" smtClean="0">
                            <a:latin typeface="Cambria Math" panose="02040503050406030204" pitchFamily="18" charset="0"/>
                          </a:rPr>
                        </m:ctrlPr>
                      </m:sSubPr>
                      <m:e>
                        <m:r>
                          <a:rPr lang="en-US" b="0" i="1" smtClean="0">
                            <a:latin typeface="Cambria Math" charset="0"/>
                          </a:rPr>
                          <m:t>𝐶</m:t>
                        </m:r>
                      </m:e>
                      <m:sub>
                        <m:r>
                          <a:rPr lang="en-US" b="0" i="1" smtClean="0">
                            <a:latin typeface="Cambria Math" charset="0"/>
                          </a:rPr>
                          <m:t>𝐾</m:t>
                        </m:r>
                      </m:sub>
                    </m:sSub>
                    <m:r>
                      <a:rPr lang="en-US" b="0" i="1" smtClean="0">
                        <a:latin typeface="Cambria Math" charset="0"/>
                      </a:rPr>
                      <m:t>}</m:t>
                    </m:r>
                  </m:oMath>
                </a14:m>
                <a:endParaRPr lang="en-US" dirty="0"/>
              </a:p>
              <a:p>
                <a:pPr marL="1085820" lvl="1" indent="-342900">
                  <a:spcBef>
                    <a:spcPts val="0"/>
                  </a:spcBef>
                  <a:buFont typeface="Arial" charset="0"/>
                  <a:buChar char="•"/>
                </a:pPr>
                <a:r>
                  <a:rPr lang="en-US" dirty="0"/>
                  <a:t>we create </a:t>
                </a:r>
                <a:r>
                  <a:rPr lang="en-US" i="1" dirty="0"/>
                  <a:t>K</a:t>
                </a:r>
                <a:r>
                  <a:rPr lang="en-US" dirty="0"/>
                  <a:t> number of training/validation splits, using one of  the </a:t>
                </a:r>
                <a:r>
                  <a:rPr lang="en-US" i="1" dirty="0"/>
                  <a:t>K </a:t>
                </a:r>
                <a:r>
                  <a:rPr lang="en-US" dirty="0"/>
                  <a:t>chunks for validation and the rest for training. </a:t>
                </a:r>
              </a:p>
              <a:p>
                <a:pPr>
                  <a:spcAft>
                    <a:spcPts val="1200"/>
                  </a:spcAft>
                </a:pPr>
                <a:br>
                  <a:rPr lang="en-US" sz="2400" dirty="0"/>
                </a:br>
                <a:r>
                  <a:rPr lang="en-US" sz="2400" dirty="0"/>
                  <a:t>We fit the model on each training set, denoted </a:t>
                </a:r>
                <a14:m>
                  <m:oMath xmlns:m="http://schemas.openxmlformats.org/officeDocument/2006/math">
                    <m:sSub>
                      <m:sSubPr>
                        <m:ctrlPr>
                          <a:rPr lang="en-US" sz="2400" i="1" dirty="0">
                            <a:latin typeface="Cambria Math" panose="02040503050406030204" pitchFamily="18" charset="0"/>
                          </a:rPr>
                        </m:ctrlPr>
                      </m:sSubPr>
                      <m:e>
                        <m:acc>
                          <m:accPr>
                            <m:chr m:val="̂"/>
                            <m:ctrlPr>
                              <a:rPr lang="en-US" sz="2400" i="1" dirty="0">
                                <a:latin typeface="Cambria Math" panose="02040503050406030204" pitchFamily="18" charset="0"/>
                              </a:rPr>
                            </m:ctrlPr>
                          </m:accPr>
                          <m:e>
                            <m:r>
                              <a:rPr lang="en-US" sz="2400" i="1" dirty="0">
                                <a:latin typeface="Cambria Math" charset="0"/>
                              </a:rPr>
                              <m:t>𝑓</m:t>
                            </m:r>
                          </m:e>
                        </m:acc>
                      </m:e>
                      <m:sub>
                        <m:sSub>
                          <m:sSubPr>
                            <m:ctrlPr>
                              <a:rPr lang="en-US" sz="2400" i="1" dirty="0">
                                <a:latin typeface="Cambria Math" panose="02040503050406030204" pitchFamily="18" charset="0"/>
                              </a:rPr>
                            </m:ctrlPr>
                          </m:sSubPr>
                          <m:e>
                            <m:r>
                              <a:rPr lang="en-US" sz="2400" b="0" i="1" dirty="0" smtClean="0">
                                <a:latin typeface="Cambria Math" charset="0"/>
                              </a:rPr>
                              <m:t>𝐶</m:t>
                            </m:r>
                          </m:e>
                          <m:sub>
                            <m:r>
                              <a:rPr lang="en-US" sz="2400" i="1" dirty="0">
                                <a:latin typeface="Cambria Math" charset="0"/>
                              </a:rPr>
                              <m:t>−</m:t>
                            </m:r>
                            <m:r>
                              <a:rPr lang="en-US" sz="2400" b="0" i="1" dirty="0" smtClean="0">
                                <a:latin typeface="Cambria Math" charset="0"/>
                              </a:rPr>
                              <m:t>𝑖</m:t>
                            </m:r>
                          </m:sub>
                        </m:sSub>
                      </m:sub>
                    </m:sSub>
                  </m:oMath>
                </a14:m>
                <a:r>
                  <a:rPr lang="en-US" sz="2400" dirty="0"/>
                  <a:t> , and evaluate it on the corresponding validation set, </a:t>
                </a:r>
                <a14:m>
                  <m:oMath xmlns:m="http://schemas.openxmlformats.org/officeDocument/2006/math">
                    <m:sSub>
                      <m:sSubPr>
                        <m:ctrlPr>
                          <a:rPr lang="en-US" sz="2400" i="1" dirty="0">
                            <a:latin typeface="Cambria Math" panose="02040503050406030204" pitchFamily="18" charset="0"/>
                          </a:rPr>
                        </m:ctrlPr>
                      </m:sSubPr>
                      <m:e>
                        <m:acc>
                          <m:accPr>
                            <m:chr m:val="̂"/>
                            <m:ctrlPr>
                              <a:rPr lang="en-US" sz="2400" i="1" dirty="0">
                                <a:latin typeface="Cambria Math" panose="02040503050406030204" pitchFamily="18" charset="0"/>
                              </a:rPr>
                            </m:ctrlPr>
                          </m:accPr>
                          <m:e>
                            <m:r>
                              <a:rPr lang="en-US" sz="2400" i="1" dirty="0">
                                <a:latin typeface="Cambria Math" charset="0"/>
                              </a:rPr>
                              <m:t>𝑓</m:t>
                            </m:r>
                          </m:e>
                        </m:acc>
                      </m:e>
                      <m:sub>
                        <m:sSub>
                          <m:sSubPr>
                            <m:ctrlPr>
                              <a:rPr lang="en-US" sz="2400" i="1" dirty="0">
                                <a:latin typeface="Cambria Math" panose="02040503050406030204" pitchFamily="18" charset="0"/>
                              </a:rPr>
                            </m:ctrlPr>
                          </m:sSubPr>
                          <m:e>
                            <m:r>
                              <a:rPr lang="en-US" sz="2400" b="0" i="1" dirty="0" smtClean="0">
                                <a:latin typeface="Cambria Math" charset="0"/>
                              </a:rPr>
                              <m:t>𝐶</m:t>
                            </m:r>
                          </m:e>
                          <m:sub>
                            <m:r>
                              <a:rPr lang="en-US" sz="2400" i="1" dirty="0">
                                <a:latin typeface="Cambria Math" charset="0"/>
                              </a:rPr>
                              <m:t>−</m:t>
                            </m:r>
                            <m:r>
                              <a:rPr lang="en-US" sz="2400" b="0" i="1" dirty="0" smtClean="0">
                                <a:latin typeface="Cambria Math" charset="0"/>
                              </a:rPr>
                              <m:t>𝑖</m:t>
                            </m:r>
                          </m:sub>
                        </m:sSub>
                      </m:sub>
                    </m:sSub>
                    <m:r>
                      <a:rPr lang="en-US" sz="2400" i="1" dirty="0">
                        <a:latin typeface="Cambria Math" charset="0"/>
                      </a:rPr>
                      <m:t> (</m:t>
                    </m:r>
                    <m:sSub>
                      <m:sSubPr>
                        <m:ctrlPr>
                          <a:rPr lang="en-US" sz="2400" i="1" dirty="0">
                            <a:latin typeface="Cambria Math" panose="02040503050406030204" pitchFamily="18" charset="0"/>
                          </a:rPr>
                        </m:ctrlPr>
                      </m:sSubPr>
                      <m:e>
                        <m:r>
                          <a:rPr lang="en-US" sz="2400" b="0" i="1" dirty="0" smtClean="0">
                            <a:latin typeface="Cambria Math" charset="0"/>
                          </a:rPr>
                          <m:t>𝐶</m:t>
                        </m:r>
                      </m:e>
                      <m:sub>
                        <m:r>
                          <a:rPr lang="en-US" sz="2400" i="1" dirty="0">
                            <a:latin typeface="Cambria Math" charset="0"/>
                          </a:rPr>
                          <m:t>𝑖</m:t>
                        </m:r>
                      </m:sub>
                    </m:sSub>
                    <m:r>
                      <a:rPr lang="en-US" sz="2400" i="1" dirty="0">
                        <a:latin typeface="Cambria Math" charset="0"/>
                      </a:rPr>
                      <m:t>)</m:t>
                    </m:r>
                  </m:oMath>
                </a14:m>
                <a:r>
                  <a:rPr lang="en-US" sz="2400" dirty="0"/>
                  <a:t>. The </a:t>
                </a:r>
                <a:r>
                  <a:rPr lang="en-US" sz="2400" b="1" i="1" dirty="0"/>
                  <a:t>cross validation is the performance </a:t>
                </a:r>
                <a:r>
                  <a:rPr lang="en-US" sz="2400" dirty="0"/>
                  <a:t>of the model averaged across all validation sets:</a:t>
                </a:r>
              </a:p>
              <a:p>
                <a:pPr>
                  <a:spcAft>
                    <a:spcPts val="1200"/>
                  </a:spcAft>
                </a:pPr>
                <a:endParaRPr lang="en-US" sz="2400" dirty="0"/>
              </a:p>
              <a:p>
                <a:pPr>
                  <a:spcBef>
                    <a:spcPts val="624"/>
                  </a:spcBef>
                  <a:spcAft>
                    <a:spcPts val="2400"/>
                  </a:spcAft>
                </a:pPr>
                <a:r>
                  <a:rPr lang="en-US" sz="2400" dirty="0"/>
                  <a:t>where </a:t>
                </a:r>
                <a:r>
                  <a:rPr lang="en-US" sz="2400" i="1" dirty="0"/>
                  <a:t>L</a:t>
                </a:r>
                <a:r>
                  <a:rPr lang="en-US" sz="2400" dirty="0"/>
                  <a:t> is a loss function. </a:t>
                </a:r>
              </a:p>
              <a:p>
                <a:pPr>
                  <a:spcAft>
                    <a:spcPts val="1200"/>
                  </a:spcAft>
                </a:pPr>
                <a:r>
                  <a:rPr lang="en-US" sz="2400" dirty="0"/>
                  <a:t> </a:t>
                </a:r>
              </a:p>
              <a:p>
                <a:pPr>
                  <a:spcAft>
                    <a:spcPts val="1200"/>
                  </a:spcAft>
                </a:pPr>
                <a:r>
                  <a:rPr lang="en-US" sz="2400" dirty="0"/>
                  <a:t> </a:t>
                </a:r>
              </a:p>
              <a:p>
                <a:pPr>
                  <a:spcAft>
                    <a:spcPts val="1200"/>
                  </a:spcAft>
                </a:pPr>
                <a:endParaRPr lang="en-US" sz="2400" dirty="0"/>
              </a:p>
              <a:p>
                <a:pPr>
                  <a:spcAft>
                    <a:spcPts val="1200"/>
                  </a:spcAft>
                </a:pPr>
                <a:endParaRPr lang="en-US" sz="2400"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477078" y="886210"/>
                <a:ext cx="11365630" cy="2111143"/>
              </a:xfrm>
              <a:blipFill>
                <a:blip r:embed="rId2"/>
                <a:stretch>
                  <a:fillRect l="-782" t="-1796" r="-559" b="-17724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19</a:t>
            </a:fld>
            <a:endParaRPr lang="en-US"/>
          </a:p>
        </p:txBody>
      </p:sp>
      <mc:AlternateContent xmlns:mc="http://schemas.openxmlformats.org/markup-compatibility/2006" xmlns:a14="http://schemas.microsoft.com/office/drawing/2010/main">
        <mc:Choice Requires="a14">
          <p:sp>
            <p:nvSpPr>
              <p:cNvPr id="6" name="Rectangle 5"/>
              <p:cNvSpPr/>
              <p:nvPr/>
            </p:nvSpPr>
            <p:spPr>
              <a:xfrm>
                <a:off x="3605708" y="5269978"/>
                <a:ext cx="4511556" cy="1130822"/>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sz="2400" i="1" smtClean="0">
                          <a:solidFill>
                            <a:schemeClr val="tx1">
                              <a:lumMod val="75000"/>
                              <a:lumOff val="25000"/>
                            </a:schemeClr>
                          </a:solidFill>
                          <a:latin typeface="Cambria Math" charset="0"/>
                        </a:rPr>
                        <m:t>𝐶𝑉</m:t>
                      </m:r>
                      <m:d>
                        <m:dPr>
                          <m:ctrlPr>
                            <a:rPr lang="en-US" sz="2400" i="1">
                              <a:solidFill>
                                <a:schemeClr val="tx1">
                                  <a:lumMod val="75000"/>
                                  <a:lumOff val="25000"/>
                                </a:schemeClr>
                              </a:solidFill>
                              <a:latin typeface="Cambria Math" panose="02040503050406030204" pitchFamily="18" charset="0"/>
                            </a:rPr>
                          </m:ctrlPr>
                        </m:dPr>
                        <m:e>
                          <m:r>
                            <m:rPr>
                              <m:sty m:val="p"/>
                            </m:rPr>
                            <a:rPr lang="en-US" sz="2400">
                              <a:solidFill>
                                <a:schemeClr val="tx1">
                                  <a:lumMod val="75000"/>
                                  <a:lumOff val="25000"/>
                                </a:schemeClr>
                              </a:solidFill>
                              <a:latin typeface="Cambria Math" charset="0"/>
                            </a:rPr>
                            <m:t>Model</m:t>
                          </m:r>
                        </m:e>
                      </m:d>
                      <m:r>
                        <a:rPr lang="en-US" sz="2400" i="1">
                          <a:solidFill>
                            <a:schemeClr val="tx1">
                              <a:lumMod val="75000"/>
                              <a:lumOff val="25000"/>
                            </a:schemeClr>
                          </a:solidFill>
                          <a:latin typeface="Cambria Math" charset="0"/>
                        </a:rPr>
                        <m:t>=</m:t>
                      </m:r>
                      <m:f>
                        <m:fPr>
                          <m:ctrlPr>
                            <a:rPr lang="mr-IN" sz="2400" i="1">
                              <a:solidFill>
                                <a:schemeClr val="tx1">
                                  <a:lumMod val="75000"/>
                                  <a:lumOff val="25000"/>
                                </a:schemeClr>
                              </a:solidFill>
                              <a:latin typeface="Cambria Math" panose="02040503050406030204" pitchFamily="18" charset="0"/>
                            </a:rPr>
                          </m:ctrlPr>
                        </m:fPr>
                        <m:num>
                          <m:r>
                            <a:rPr lang="en-US" sz="2400" i="1">
                              <a:solidFill>
                                <a:schemeClr val="tx1">
                                  <a:lumMod val="75000"/>
                                  <a:lumOff val="25000"/>
                                </a:schemeClr>
                              </a:solidFill>
                              <a:latin typeface="Cambria Math" charset="0"/>
                            </a:rPr>
                            <m:t>1</m:t>
                          </m:r>
                        </m:num>
                        <m:den>
                          <m:r>
                            <a:rPr lang="en-US" sz="2400" b="0" i="1" smtClean="0">
                              <a:solidFill>
                                <a:schemeClr val="tx1">
                                  <a:lumMod val="75000"/>
                                  <a:lumOff val="25000"/>
                                </a:schemeClr>
                              </a:solidFill>
                              <a:latin typeface="Cambria Math" charset="0"/>
                            </a:rPr>
                            <m:t>𝐾</m:t>
                          </m:r>
                        </m:den>
                      </m:f>
                      <m:nary>
                        <m:naryPr>
                          <m:chr m:val="∑"/>
                          <m:ctrlPr>
                            <a:rPr lang="is-IS" sz="2400" i="1" smtClean="0">
                              <a:solidFill>
                                <a:schemeClr val="tx1">
                                  <a:lumMod val="75000"/>
                                  <a:lumOff val="25000"/>
                                </a:schemeClr>
                              </a:solidFill>
                              <a:latin typeface="Cambria Math" panose="02040503050406030204" pitchFamily="18" charset="0"/>
                            </a:rPr>
                          </m:ctrlPr>
                        </m:naryPr>
                        <m:sub>
                          <m:r>
                            <m:rPr>
                              <m:brk m:alnAt="23"/>
                            </m:rPr>
                            <a:rPr lang="en-US" sz="2400" b="0" i="1" smtClean="0">
                              <a:solidFill>
                                <a:schemeClr val="tx1">
                                  <a:lumMod val="75000"/>
                                  <a:lumOff val="25000"/>
                                </a:schemeClr>
                              </a:solidFill>
                              <a:latin typeface="Cambria Math" charset="0"/>
                            </a:rPr>
                            <m:t>𝑖</m:t>
                          </m:r>
                          <m:r>
                            <a:rPr lang="en-US" sz="2400" b="0" i="1" smtClean="0">
                              <a:solidFill>
                                <a:schemeClr val="tx1">
                                  <a:lumMod val="75000"/>
                                  <a:lumOff val="25000"/>
                                </a:schemeClr>
                              </a:solidFill>
                              <a:latin typeface="Cambria Math" charset="0"/>
                            </a:rPr>
                            <m:t>=1</m:t>
                          </m:r>
                        </m:sub>
                        <m:sup>
                          <m:r>
                            <a:rPr lang="en-US" sz="2400" b="0" i="1" smtClean="0">
                              <a:solidFill>
                                <a:schemeClr val="tx1">
                                  <a:lumMod val="75000"/>
                                  <a:lumOff val="25000"/>
                                </a:schemeClr>
                              </a:solidFill>
                              <a:latin typeface="Cambria Math" charset="0"/>
                            </a:rPr>
                            <m:t>𝐾</m:t>
                          </m:r>
                        </m:sup>
                        <m:e>
                          <m:sSub>
                            <m:sSubPr>
                              <m:ctrlPr>
                                <a:rPr lang="en-US" sz="2400" i="1" dirty="0">
                                  <a:solidFill>
                                    <a:schemeClr val="tx1">
                                      <a:lumMod val="75000"/>
                                      <a:lumOff val="25000"/>
                                    </a:schemeClr>
                                  </a:solidFill>
                                  <a:latin typeface="Cambria Math" panose="02040503050406030204" pitchFamily="18" charset="0"/>
                                </a:rPr>
                              </m:ctrlPr>
                            </m:sSubPr>
                            <m:e>
                              <m:r>
                                <a:rPr lang="en-US" sz="2400" b="0" i="1" dirty="0" smtClean="0">
                                  <a:solidFill>
                                    <a:schemeClr val="tx1">
                                      <a:lumMod val="75000"/>
                                      <a:lumOff val="25000"/>
                                    </a:schemeClr>
                                  </a:solidFill>
                                  <a:latin typeface="Cambria Math" charset="0"/>
                                </a:rPr>
                                <m:t>𝐿</m:t>
                              </m:r>
                              <m:r>
                                <a:rPr lang="en-US" sz="2400" b="0" i="1" dirty="0" smtClean="0">
                                  <a:solidFill>
                                    <a:schemeClr val="tx1">
                                      <a:lumMod val="75000"/>
                                      <a:lumOff val="25000"/>
                                    </a:schemeClr>
                                  </a:solidFill>
                                  <a:latin typeface="Cambria Math" charset="0"/>
                                </a:rPr>
                                <m:t>(</m:t>
                              </m:r>
                              <m:acc>
                                <m:accPr>
                                  <m:chr m:val="̂"/>
                                  <m:ctrlPr>
                                    <a:rPr lang="en-US" sz="2400" i="1" dirty="0">
                                      <a:solidFill>
                                        <a:schemeClr val="tx1">
                                          <a:lumMod val="75000"/>
                                          <a:lumOff val="25000"/>
                                        </a:schemeClr>
                                      </a:solidFill>
                                      <a:latin typeface="Cambria Math" panose="02040503050406030204" pitchFamily="18" charset="0"/>
                                    </a:rPr>
                                  </m:ctrlPr>
                                </m:accPr>
                                <m:e>
                                  <m:r>
                                    <a:rPr lang="en-US" sz="2400" i="1" dirty="0">
                                      <a:solidFill>
                                        <a:schemeClr val="tx1">
                                          <a:lumMod val="75000"/>
                                          <a:lumOff val="25000"/>
                                        </a:schemeClr>
                                      </a:solidFill>
                                      <a:latin typeface="Cambria Math" charset="0"/>
                                    </a:rPr>
                                    <m:t>𝑓</m:t>
                                  </m:r>
                                </m:e>
                              </m:acc>
                            </m:e>
                            <m:sub>
                              <m:sSub>
                                <m:sSubPr>
                                  <m:ctrlPr>
                                    <a:rPr lang="en-US" sz="2400" i="1" dirty="0">
                                      <a:solidFill>
                                        <a:schemeClr val="tx1">
                                          <a:lumMod val="75000"/>
                                          <a:lumOff val="25000"/>
                                        </a:schemeClr>
                                      </a:solidFill>
                                      <a:latin typeface="Cambria Math" panose="02040503050406030204" pitchFamily="18" charset="0"/>
                                    </a:rPr>
                                  </m:ctrlPr>
                                </m:sSubPr>
                                <m:e>
                                  <m:r>
                                    <a:rPr lang="en-US" sz="2400" i="1" dirty="0">
                                      <a:solidFill>
                                        <a:schemeClr val="tx1">
                                          <a:lumMod val="75000"/>
                                          <a:lumOff val="25000"/>
                                        </a:schemeClr>
                                      </a:solidFill>
                                      <a:latin typeface="Cambria Math" charset="0"/>
                                    </a:rPr>
                                    <m:t>𝐶</m:t>
                                  </m:r>
                                </m:e>
                                <m:sub>
                                  <m:r>
                                    <a:rPr lang="en-US" sz="2400" i="1" dirty="0">
                                      <a:solidFill>
                                        <a:schemeClr val="tx1">
                                          <a:lumMod val="75000"/>
                                          <a:lumOff val="25000"/>
                                        </a:schemeClr>
                                      </a:solidFill>
                                      <a:latin typeface="Cambria Math" charset="0"/>
                                    </a:rPr>
                                    <m:t>−</m:t>
                                  </m:r>
                                  <m:r>
                                    <a:rPr lang="en-US" sz="2400" b="0" i="1" dirty="0" smtClean="0">
                                      <a:solidFill>
                                        <a:schemeClr val="tx1">
                                          <a:lumMod val="75000"/>
                                          <a:lumOff val="25000"/>
                                        </a:schemeClr>
                                      </a:solidFill>
                                      <a:latin typeface="Cambria Math" charset="0"/>
                                    </a:rPr>
                                    <m:t>𝑖</m:t>
                                  </m:r>
                                </m:sub>
                              </m:sSub>
                            </m:sub>
                          </m:sSub>
                          <m:r>
                            <a:rPr lang="en-US" sz="2400" i="1" dirty="0">
                              <a:solidFill>
                                <a:schemeClr val="tx1">
                                  <a:lumMod val="75000"/>
                                  <a:lumOff val="25000"/>
                                </a:schemeClr>
                              </a:solidFill>
                              <a:latin typeface="Cambria Math" charset="0"/>
                            </a:rPr>
                            <m:t> (</m:t>
                          </m:r>
                          <m:sSub>
                            <m:sSubPr>
                              <m:ctrlPr>
                                <a:rPr lang="en-US" sz="2400" i="1" dirty="0">
                                  <a:solidFill>
                                    <a:schemeClr val="tx1">
                                      <a:lumMod val="75000"/>
                                      <a:lumOff val="25000"/>
                                    </a:schemeClr>
                                  </a:solidFill>
                                  <a:latin typeface="Cambria Math" panose="02040503050406030204" pitchFamily="18" charset="0"/>
                                </a:rPr>
                              </m:ctrlPr>
                            </m:sSubPr>
                            <m:e>
                              <m:r>
                                <a:rPr lang="en-US" sz="2400" i="1" dirty="0">
                                  <a:solidFill>
                                    <a:schemeClr val="tx1">
                                      <a:lumMod val="75000"/>
                                      <a:lumOff val="25000"/>
                                    </a:schemeClr>
                                  </a:solidFill>
                                  <a:latin typeface="Cambria Math" charset="0"/>
                                </a:rPr>
                                <m:t>𝐶</m:t>
                              </m:r>
                            </m:e>
                            <m:sub>
                              <m:r>
                                <a:rPr lang="en-US" sz="2400" i="1" dirty="0">
                                  <a:solidFill>
                                    <a:schemeClr val="tx1">
                                      <a:lumMod val="75000"/>
                                      <a:lumOff val="25000"/>
                                    </a:schemeClr>
                                  </a:solidFill>
                                  <a:latin typeface="Cambria Math" charset="0"/>
                                </a:rPr>
                                <m:t>𝑖</m:t>
                              </m:r>
                            </m:sub>
                          </m:sSub>
                          <m:r>
                            <a:rPr lang="en-US" sz="2400" i="1" dirty="0">
                              <a:solidFill>
                                <a:schemeClr val="tx1">
                                  <a:lumMod val="75000"/>
                                  <a:lumOff val="25000"/>
                                </a:schemeClr>
                              </a:solidFill>
                              <a:latin typeface="Cambria Math" charset="0"/>
                            </a:rPr>
                            <m:t>)</m:t>
                          </m:r>
                          <m:r>
                            <m:rPr>
                              <m:nor/>
                            </m:rPr>
                            <a:rPr lang="en-US" sz="2400" b="0" i="0" dirty="0" smtClean="0">
                              <a:solidFill>
                                <a:schemeClr val="tx1">
                                  <a:lumMod val="75000"/>
                                  <a:lumOff val="25000"/>
                                </a:schemeClr>
                              </a:solidFill>
                              <a:latin typeface="Cambria Math" charset="0"/>
                            </a:rPr>
                            <m:t>)</m:t>
                          </m:r>
                          <m:r>
                            <m:rPr>
                              <m:nor/>
                            </m:rPr>
                            <a:rPr lang="en-US" sz="2400" dirty="0">
                              <a:solidFill>
                                <a:schemeClr val="tx1">
                                  <a:lumMod val="75000"/>
                                  <a:lumOff val="25000"/>
                                </a:schemeClr>
                              </a:solidFill>
                            </a:rPr>
                            <m:t> </m:t>
                          </m:r>
                        </m:e>
                      </m:nary>
                    </m:oMath>
                  </m:oMathPara>
                </a14:m>
                <a:endParaRPr lang="en-US" sz="2400" dirty="0">
                  <a:solidFill>
                    <a:schemeClr val="tx1">
                      <a:lumMod val="75000"/>
                      <a:lumOff val="25000"/>
                    </a:schemeClr>
                  </a:solidFill>
                </a:endParaRPr>
              </a:p>
            </p:txBody>
          </p:sp>
        </mc:Choice>
        <mc:Fallback xmlns="">
          <p:sp>
            <p:nvSpPr>
              <p:cNvPr id="6" name="Rectangle 5"/>
              <p:cNvSpPr>
                <a:spLocks noRot="1" noChangeAspect="1" noMove="1" noResize="1" noEditPoints="1" noAdjustHandles="1" noChangeArrowheads="1" noChangeShapeType="1" noTextEdit="1"/>
              </p:cNvSpPr>
              <p:nvPr/>
            </p:nvSpPr>
            <p:spPr>
              <a:xfrm>
                <a:off x="3605708" y="5269978"/>
                <a:ext cx="4511556" cy="1130822"/>
              </a:xfrm>
              <a:prstGeom prst="rect">
                <a:avLst/>
              </a:prstGeom>
              <a:blipFill rotWithShape="0">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670246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Lecture Outline</a:t>
            </a:r>
          </a:p>
        </p:txBody>
      </p:sp>
      <p:sp>
        <p:nvSpPr>
          <p:cNvPr id="7" name="Content Placeholder 6"/>
          <p:cNvSpPr>
            <a:spLocks noGrp="1"/>
          </p:cNvSpPr>
          <p:nvPr>
            <p:ph idx="1"/>
          </p:nvPr>
        </p:nvSpPr>
        <p:spPr>
          <a:xfrm>
            <a:off x="833415" y="1177758"/>
            <a:ext cx="10327008" cy="4188326"/>
          </a:xfrm>
        </p:spPr>
        <p:txBody>
          <a:bodyPr/>
          <a:lstStyle/>
          <a:p>
            <a:pPr>
              <a:spcAft>
                <a:spcPts val="1200"/>
              </a:spcAft>
            </a:pPr>
            <a:r>
              <a:rPr lang="en-US" dirty="0"/>
              <a:t>Brief Review</a:t>
            </a:r>
          </a:p>
          <a:p>
            <a:pPr>
              <a:spcAft>
                <a:spcPts val="1200"/>
              </a:spcAft>
            </a:pPr>
            <a:r>
              <a:rPr lang="en-US" dirty="0"/>
              <a:t>	- Overfitting</a:t>
            </a:r>
          </a:p>
          <a:p>
            <a:pPr>
              <a:spcAft>
                <a:spcPts val="1200"/>
              </a:spcAft>
            </a:pPr>
            <a:r>
              <a:rPr lang="en-US" dirty="0"/>
              <a:t>	- Variable Selection</a:t>
            </a:r>
          </a:p>
          <a:p>
            <a:pPr>
              <a:spcAft>
                <a:spcPts val="1200"/>
              </a:spcAft>
            </a:pPr>
            <a:r>
              <a:rPr lang="en-US" dirty="0"/>
              <a:t>Cross Validation </a:t>
            </a:r>
          </a:p>
          <a:p>
            <a:pPr>
              <a:spcAft>
                <a:spcPts val="1200"/>
              </a:spcAft>
            </a:pPr>
            <a:r>
              <a:rPr lang="en-US" dirty="0"/>
              <a:t>Regularization: LASSO and Ridge</a:t>
            </a:r>
          </a:p>
          <a:p>
            <a:pPr>
              <a:spcAft>
                <a:spcPts val="1200"/>
              </a:spcAft>
            </a:pPr>
            <a:r>
              <a:rPr lang="en-US" dirty="0"/>
              <a:t>Regularization Methods: A Comparison</a:t>
            </a:r>
          </a:p>
          <a:p>
            <a:pPr>
              <a:spcAft>
                <a:spcPts val="1200"/>
              </a:spcAft>
            </a:pPr>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t>2</a:t>
            </a:fld>
            <a:endParaRPr lang="en-US"/>
          </a:p>
        </p:txBody>
      </p:sp>
    </p:spTree>
    <p:extLst>
      <p:ext uri="{BB962C8B-B14F-4D97-AF65-F5344CB8AC3E}">
        <p14:creationId xmlns:p14="http://schemas.microsoft.com/office/powerpoint/2010/main" val="9208078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Leave-One-Out Cross Validation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77078" y="886210"/>
                <a:ext cx="11365630" cy="2111143"/>
              </a:xfrm>
            </p:spPr>
            <p:txBody>
              <a:bodyPr/>
              <a:lstStyle/>
              <a:p>
                <a:r>
                  <a:rPr lang="en-US" sz="2400" i="1" dirty="0"/>
                  <a:t>Or</a:t>
                </a:r>
                <a:r>
                  <a:rPr lang="en-US" sz="2400" b="1" i="1" dirty="0"/>
                  <a:t> </a:t>
                </a:r>
                <a:r>
                  <a:rPr lang="en-US" sz="2400" i="1" dirty="0"/>
                  <a:t>using the </a:t>
                </a:r>
                <a:r>
                  <a:rPr lang="en-US" sz="2400" b="1" i="1" dirty="0"/>
                  <a:t>leave one out </a:t>
                </a:r>
                <a:r>
                  <a:rPr lang="en-US" sz="2400" dirty="0"/>
                  <a:t>method: </a:t>
                </a:r>
              </a:p>
              <a:p>
                <a:pPr marL="811213" lvl="1" indent="-354013">
                  <a:buFont typeface="Arial" charset="0"/>
                  <a:buChar char="•"/>
                </a:pPr>
                <a:r>
                  <a:rPr lang="en-US" dirty="0"/>
                  <a:t>validation set: </a:t>
                </a:r>
                <a14:m>
                  <m:oMath xmlns:m="http://schemas.openxmlformats.org/officeDocument/2006/math">
                    <m:sSub>
                      <m:sSubPr>
                        <m:ctrlPr>
                          <a:rPr lang="en-US" i="1">
                            <a:latin typeface="Cambria Math" panose="02040503050406030204" pitchFamily="18" charset="0"/>
                          </a:rPr>
                        </m:ctrlPr>
                      </m:sSubPr>
                      <m:e>
                        <m:r>
                          <a:rPr lang="en-US" b="0" i="1" smtClean="0">
                            <a:latin typeface="Cambria Math" charset="0"/>
                          </a:rPr>
                          <m:t>{</m:t>
                        </m:r>
                        <m:r>
                          <a:rPr lang="en-US" i="1">
                            <a:latin typeface="Cambria Math" charset="0"/>
                          </a:rPr>
                          <m:t>𝑋</m:t>
                        </m:r>
                      </m:e>
                      <m:sub>
                        <m:r>
                          <a:rPr lang="en-US" b="0" i="1" smtClean="0">
                            <a:latin typeface="Cambria Math" charset="0"/>
                          </a:rPr>
                          <m:t>𝑖</m:t>
                        </m:r>
                      </m:sub>
                    </m:sSub>
                    <m:r>
                      <a:rPr lang="en-US" b="0" i="1" smtClean="0">
                        <a:latin typeface="Cambria Math" charset="0"/>
                      </a:rPr>
                      <m:t>}</m:t>
                    </m:r>
                    <m:r>
                      <a:rPr lang="en-US" i="1">
                        <a:latin typeface="Cambria Math" charset="0"/>
                      </a:rPr>
                      <m:t> </m:t>
                    </m:r>
                  </m:oMath>
                </a14:m>
                <a:r>
                  <a:rPr lang="en-US" dirty="0"/>
                  <a:t> </a:t>
                </a:r>
              </a:p>
              <a:p>
                <a:pPr marL="811213" lvl="1" indent="-354013">
                  <a:spcAft>
                    <a:spcPts val="600"/>
                  </a:spcAft>
                  <a:buFont typeface="Arial" charset="0"/>
                  <a:buChar char="•"/>
                </a:pPr>
                <a:r>
                  <a:rPr lang="en-US" dirty="0"/>
                  <a:t>training set: </a:t>
                </a:r>
                <a14:m>
                  <m:oMath xmlns:m="http://schemas.openxmlformats.org/officeDocument/2006/math">
                    <m:sSub>
                      <m:sSubPr>
                        <m:ctrlPr>
                          <a:rPr lang="en-US" i="1">
                            <a:latin typeface="Cambria Math" panose="02040503050406030204" pitchFamily="18" charset="0"/>
                          </a:rPr>
                        </m:ctrlPr>
                      </m:sSubPr>
                      <m:e>
                        <m:r>
                          <a:rPr lang="en-US" i="1">
                            <a:latin typeface="Cambria Math" charset="0"/>
                          </a:rPr>
                          <m:t>𝑋</m:t>
                        </m:r>
                      </m:e>
                      <m:sub>
                        <m:r>
                          <a:rPr lang="en-US" b="0" i="1" smtClean="0">
                            <a:latin typeface="Cambria Math" charset="0"/>
                          </a:rPr>
                          <m:t>−</m:t>
                        </m:r>
                        <m:r>
                          <a:rPr lang="en-US" b="0" i="1" smtClean="0">
                            <a:latin typeface="Cambria Math" charset="0"/>
                          </a:rPr>
                          <m:t>𝑖</m:t>
                        </m:r>
                      </m:sub>
                    </m:sSub>
                    <m:r>
                      <a:rPr lang="en-US" b="0" i="1" smtClean="0">
                        <a:latin typeface="Cambria Math" charset="0"/>
                      </a:rPr>
                      <m:t>={</m:t>
                    </m:r>
                    <m:sSub>
                      <m:sSubPr>
                        <m:ctrlPr>
                          <a:rPr lang="en-US" b="0" i="1" smtClean="0">
                            <a:latin typeface="Cambria Math" panose="02040503050406030204" pitchFamily="18" charset="0"/>
                          </a:rPr>
                        </m:ctrlPr>
                      </m:sSubPr>
                      <m:e>
                        <m:r>
                          <a:rPr lang="en-US" b="0" i="1" smtClean="0">
                            <a:latin typeface="Cambria Math" charset="0"/>
                          </a:rPr>
                          <m:t>𝑋</m:t>
                        </m:r>
                      </m:e>
                      <m:sub>
                        <m:r>
                          <a:rPr lang="en-US" b="0" i="1" smtClean="0">
                            <a:latin typeface="Cambria Math" charset="0"/>
                          </a:rPr>
                          <m:t>1</m:t>
                        </m:r>
                      </m:sub>
                    </m:sSub>
                    <m:r>
                      <a:rPr lang="en-US" b="0" i="1" smtClean="0">
                        <a:latin typeface="Cambria Math" charset="0"/>
                      </a:rPr>
                      <m:t>, …,</m:t>
                    </m:r>
                    <m:sSub>
                      <m:sSubPr>
                        <m:ctrlPr>
                          <a:rPr lang="en-US" b="0" i="1" smtClean="0">
                            <a:latin typeface="Cambria Math" panose="02040503050406030204" pitchFamily="18" charset="0"/>
                          </a:rPr>
                        </m:ctrlPr>
                      </m:sSubPr>
                      <m:e>
                        <m:r>
                          <a:rPr lang="en-US" b="0" i="1" smtClean="0">
                            <a:latin typeface="Cambria Math" charset="0"/>
                          </a:rPr>
                          <m:t>𝑋</m:t>
                        </m:r>
                      </m:e>
                      <m:sub>
                        <m:r>
                          <a:rPr lang="en-US" b="0" i="1" smtClean="0">
                            <a:latin typeface="Cambria Math" charset="0"/>
                          </a:rPr>
                          <m:t>𝑖</m:t>
                        </m:r>
                        <m:r>
                          <a:rPr lang="en-US" b="0" i="1" smtClean="0">
                            <a:latin typeface="Cambria Math" charset="0"/>
                          </a:rPr>
                          <m:t>−1</m:t>
                        </m:r>
                      </m:sub>
                    </m:sSub>
                    <m:r>
                      <a:rPr lang="en-US" b="0" i="1" smtClean="0">
                        <a:latin typeface="Cambria Math" charset="0"/>
                      </a:rPr>
                      <m:t>,</m:t>
                    </m:r>
                    <m:sSub>
                      <m:sSubPr>
                        <m:ctrlPr>
                          <a:rPr lang="en-US" b="0" i="1" smtClean="0">
                            <a:latin typeface="Cambria Math" panose="02040503050406030204" pitchFamily="18" charset="0"/>
                          </a:rPr>
                        </m:ctrlPr>
                      </m:sSubPr>
                      <m:e>
                        <m:r>
                          <a:rPr lang="en-US" b="0" i="1" smtClean="0">
                            <a:latin typeface="Cambria Math" charset="0"/>
                          </a:rPr>
                          <m:t>𝑋</m:t>
                        </m:r>
                      </m:e>
                      <m:sub>
                        <m:r>
                          <a:rPr lang="en-US" b="0" i="1" smtClean="0">
                            <a:latin typeface="Cambria Math" charset="0"/>
                          </a:rPr>
                          <m:t>𝑖</m:t>
                        </m:r>
                        <m:r>
                          <a:rPr lang="en-US" b="0" i="1" smtClean="0">
                            <a:latin typeface="Cambria Math" charset="0"/>
                          </a:rPr>
                          <m:t>+1</m:t>
                        </m:r>
                      </m:sub>
                    </m:sSub>
                    <m:r>
                      <a:rPr lang="en-US" b="0" i="1" smtClean="0">
                        <a:latin typeface="Cambria Math" charset="0"/>
                      </a:rPr>
                      <m:t>, …, </m:t>
                    </m:r>
                    <m:sSub>
                      <m:sSubPr>
                        <m:ctrlPr>
                          <a:rPr lang="en-US" b="0" i="1" smtClean="0">
                            <a:latin typeface="Cambria Math" panose="02040503050406030204" pitchFamily="18" charset="0"/>
                          </a:rPr>
                        </m:ctrlPr>
                      </m:sSubPr>
                      <m:e>
                        <m:r>
                          <a:rPr lang="en-US" b="0" i="1" smtClean="0">
                            <a:latin typeface="Cambria Math" charset="0"/>
                          </a:rPr>
                          <m:t>𝑋</m:t>
                        </m:r>
                      </m:e>
                      <m:sub>
                        <m:r>
                          <a:rPr lang="en-US" b="0" i="1" smtClean="0">
                            <a:latin typeface="Cambria Math" charset="0"/>
                          </a:rPr>
                          <m:t>𝑛</m:t>
                        </m:r>
                      </m:sub>
                    </m:sSub>
                    <m:r>
                      <a:rPr lang="en-US" b="0" i="1" smtClean="0">
                        <a:latin typeface="Cambria Math" charset="0"/>
                      </a:rPr>
                      <m:t>}  </m:t>
                    </m:r>
                  </m:oMath>
                </a14:m>
                <a:endParaRPr lang="en-US" sz="2000" dirty="0"/>
              </a:p>
              <a:p>
                <a:pPr>
                  <a:spcAft>
                    <a:spcPts val="600"/>
                  </a:spcAft>
                </a:pPr>
                <a:r>
                  <a:rPr lang="en-US" sz="2400" dirty="0"/>
                  <a:t>for </a:t>
                </a:r>
                <a14:m>
                  <m:oMath xmlns:m="http://schemas.openxmlformats.org/officeDocument/2006/math">
                    <m:sSub>
                      <m:sSubPr>
                        <m:ctrlPr>
                          <a:rPr lang="en-US" sz="2400" i="1">
                            <a:latin typeface="Cambria Math" panose="02040503050406030204" pitchFamily="18" charset="0"/>
                          </a:rPr>
                        </m:ctrlPr>
                      </m:sSubPr>
                      <m:e>
                        <m:r>
                          <a:rPr lang="en-US" sz="2400" b="0" i="1" smtClean="0">
                            <a:latin typeface="Cambria Math" charset="0"/>
                          </a:rPr>
                          <m:t>𝑖</m:t>
                        </m:r>
                        <m:r>
                          <a:rPr lang="en-US" sz="2400" b="0" i="1" smtClean="0">
                            <a:latin typeface="Cambria Math" charset="0"/>
                          </a:rPr>
                          <m:t>=1,…,</m:t>
                        </m:r>
                        <m:r>
                          <a:rPr lang="en-US" sz="2400" b="0" i="1" smtClean="0">
                            <a:latin typeface="Cambria Math" charset="0"/>
                          </a:rPr>
                          <m:t>𝑛</m:t>
                        </m:r>
                        <m:r>
                          <a:rPr lang="en-US" sz="2400" b="0" i="1" smtClean="0">
                            <a:latin typeface="Cambria Math" charset="0"/>
                          </a:rPr>
                          <m:t>: </m:t>
                        </m:r>
                      </m:e>
                      <m:sub/>
                    </m:sSub>
                  </m:oMath>
                </a14:m>
                <a:r>
                  <a:rPr lang="en-US" sz="2400" dirty="0"/>
                  <a:t> </a:t>
                </a:r>
              </a:p>
              <a:p>
                <a:pPr marL="457200"/>
                <a:r>
                  <a:rPr lang="en-US" sz="2400" dirty="0"/>
                  <a:t>We fit the model on each training set, denoted </a:t>
                </a:r>
                <a14:m>
                  <m:oMath xmlns:m="http://schemas.openxmlformats.org/officeDocument/2006/math">
                    <m:sSub>
                      <m:sSubPr>
                        <m:ctrlPr>
                          <a:rPr lang="en-US" sz="2400" b="0" i="1" dirty="0" smtClean="0">
                            <a:latin typeface="Cambria Math" panose="02040503050406030204" pitchFamily="18" charset="0"/>
                          </a:rPr>
                        </m:ctrlPr>
                      </m:sSubPr>
                      <m:e>
                        <m:acc>
                          <m:accPr>
                            <m:chr m:val="̂"/>
                            <m:ctrlPr>
                              <a:rPr lang="en-US" sz="2400" b="0" i="1" dirty="0" smtClean="0">
                                <a:latin typeface="Cambria Math" panose="02040503050406030204" pitchFamily="18" charset="0"/>
                              </a:rPr>
                            </m:ctrlPr>
                          </m:accPr>
                          <m:e>
                            <m:r>
                              <a:rPr lang="en-US" sz="2400" b="0" i="1" dirty="0" smtClean="0">
                                <a:latin typeface="Cambria Math" charset="0"/>
                              </a:rPr>
                              <m:t>𝑓</m:t>
                            </m:r>
                          </m:e>
                        </m:acc>
                      </m:e>
                      <m:sub>
                        <m:sSub>
                          <m:sSubPr>
                            <m:ctrlPr>
                              <a:rPr lang="en-US" sz="2400" b="0" i="1" dirty="0" smtClean="0">
                                <a:latin typeface="Cambria Math" panose="02040503050406030204" pitchFamily="18" charset="0"/>
                              </a:rPr>
                            </m:ctrlPr>
                          </m:sSubPr>
                          <m:e>
                            <m:r>
                              <a:rPr lang="en-US" sz="2400" b="0" i="1" dirty="0" smtClean="0">
                                <a:latin typeface="Cambria Math" charset="0"/>
                              </a:rPr>
                              <m:t>𝑋</m:t>
                            </m:r>
                          </m:e>
                          <m:sub>
                            <m:r>
                              <a:rPr lang="en-US" sz="2400" b="0" i="1" dirty="0" smtClean="0">
                                <a:latin typeface="Cambria Math" charset="0"/>
                              </a:rPr>
                              <m:t>−</m:t>
                            </m:r>
                            <m:r>
                              <a:rPr lang="en-US" sz="2400" b="0" i="1" dirty="0" smtClean="0">
                                <a:latin typeface="Cambria Math" charset="0"/>
                              </a:rPr>
                              <m:t>𝑖</m:t>
                            </m:r>
                          </m:sub>
                        </m:sSub>
                      </m:sub>
                    </m:sSub>
                    <m:r>
                      <a:rPr lang="en-US" sz="2400" b="0" i="1" dirty="0" smtClean="0">
                        <a:latin typeface="Cambria Math" charset="0"/>
                      </a:rPr>
                      <m:t>, </m:t>
                    </m:r>
                  </m:oMath>
                </a14:m>
                <a:r>
                  <a:rPr lang="en-US" sz="2400" dirty="0"/>
                  <a:t>and evaluate it on the corresponding validation set, </a:t>
                </a:r>
                <a14:m>
                  <m:oMath xmlns:m="http://schemas.openxmlformats.org/officeDocument/2006/math">
                    <m:sSub>
                      <m:sSubPr>
                        <m:ctrlPr>
                          <a:rPr lang="en-US" sz="2400" i="1" dirty="0">
                            <a:latin typeface="Cambria Math" panose="02040503050406030204" pitchFamily="18" charset="0"/>
                          </a:rPr>
                        </m:ctrlPr>
                      </m:sSubPr>
                      <m:e>
                        <m:acc>
                          <m:accPr>
                            <m:chr m:val="̂"/>
                            <m:ctrlPr>
                              <a:rPr lang="en-US" sz="2400" i="1" dirty="0">
                                <a:latin typeface="Cambria Math" panose="02040503050406030204" pitchFamily="18" charset="0"/>
                              </a:rPr>
                            </m:ctrlPr>
                          </m:accPr>
                          <m:e>
                            <m:r>
                              <a:rPr lang="en-US" sz="2400" i="1" dirty="0">
                                <a:latin typeface="Cambria Math" charset="0"/>
                              </a:rPr>
                              <m:t>𝑓</m:t>
                            </m:r>
                          </m:e>
                        </m:acc>
                      </m:e>
                      <m:sub>
                        <m:sSub>
                          <m:sSubPr>
                            <m:ctrlPr>
                              <a:rPr lang="en-US" sz="2400" i="1" dirty="0">
                                <a:latin typeface="Cambria Math" panose="02040503050406030204" pitchFamily="18" charset="0"/>
                              </a:rPr>
                            </m:ctrlPr>
                          </m:sSubPr>
                          <m:e>
                            <m:r>
                              <a:rPr lang="en-US" sz="2400" b="0" i="1" dirty="0" smtClean="0">
                                <a:latin typeface="Cambria Math" charset="0"/>
                              </a:rPr>
                              <m:t>𝑋</m:t>
                            </m:r>
                          </m:e>
                          <m:sub>
                            <m:r>
                              <a:rPr lang="en-US" sz="2400" i="1" dirty="0">
                                <a:latin typeface="Cambria Math" charset="0"/>
                              </a:rPr>
                              <m:t>−</m:t>
                            </m:r>
                            <m:r>
                              <a:rPr lang="en-US" sz="2400" b="0" i="1" dirty="0" smtClean="0">
                                <a:latin typeface="Cambria Math" charset="0"/>
                              </a:rPr>
                              <m:t>𝑖</m:t>
                            </m:r>
                          </m:sub>
                        </m:sSub>
                      </m:sub>
                    </m:sSub>
                    <m:r>
                      <a:rPr lang="en-US" sz="2400" i="1" dirty="0">
                        <a:latin typeface="Cambria Math" charset="0"/>
                      </a:rPr>
                      <m:t> </m:t>
                    </m:r>
                    <m:r>
                      <a:rPr lang="en-US" sz="2400" b="0" i="1" dirty="0" smtClean="0">
                        <a:latin typeface="Cambria Math" charset="0"/>
                      </a:rPr>
                      <m:t>(</m:t>
                    </m:r>
                    <m:sSub>
                      <m:sSubPr>
                        <m:ctrlPr>
                          <a:rPr lang="en-US" sz="2400" b="0" i="1" dirty="0" smtClean="0">
                            <a:latin typeface="Cambria Math" panose="02040503050406030204" pitchFamily="18" charset="0"/>
                          </a:rPr>
                        </m:ctrlPr>
                      </m:sSubPr>
                      <m:e>
                        <m:r>
                          <a:rPr lang="en-US" sz="2400" b="0" i="1" dirty="0" smtClean="0">
                            <a:latin typeface="Cambria Math" charset="0"/>
                          </a:rPr>
                          <m:t>𝑋</m:t>
                        </m:r>
                      </m:e>
                      <m:sub>
                        <m:r>
                          <a:rPr lang="en-US" sz="2400" b="0" i="1" dirty="0" smtClean="0">
                            <a:latin typeface="Cambria Math" charset="0"/>
                          </a:rPr>
                          <m:t>𝑖</m:t>
                        </m:r>
                      </m:sub>
                    </m:sSub>
                    <m:r>
                      <a:rPr lang="en-US" sz="2400" b="0" i="1" dirty="0" smtClean="0">
                        <a:latin typeface="Cambria Math" charset="0"/>
                      </a:rPr>
                      <m:t>)</m:t>
                    </m:r>
                  </m:oMath>
                </a14:m>
                <a:r>
                  <a:rPr lang="en-US" sz="2400" dirty="0"/>
                  <a:t>. </a:t>
                </a:r>
              </a:p>
              <a:p>
                <a:pPr marL="12700"/>
                <a:r>
                  <a:rPr lang="en-US" sz="2400" dirty="0"/>
                  <a:t>The </a:t>
                </a:r>
                <a:r>
                  <a:rPr lang="en-US" sz="2400" b="1" i="1" dirty="0"/>
                  <a:t>cross validation score </a:t>
                </a:r>
                <a:r>
                  <a:rPr lang="en-US" sz="2400" dirty="0"/>
                  <a:t>is the performance of the model averaged across all validation sets: </a:t>
                </a:r>
              </a:p>
              <a:p>
                <a:endParaRPr lang="en-US" sz="2400" dirty="0"/>
              </a:p>
              <a:p>
                <a:r>
                  <a:rPr lang="en-US" sz="2400" dirty="0"/>
                  <a:t>where </a:t>
                </a:r>
                <a:r>
                  <a:rPr lang="en-US" sz="2400" i="1" dirty="0"/>
                  <a:t>L</a:t>
                </a:r>
                <a:r>
                  <a:rPr lang="en-US" sz="2400" dirty="0"/>
                  <a:t> is a loss function. </a:t>
                </a:r>
              </a:p>
              <a:p>
                <a:br>
                  <a:rPr lang="en-US" sz="2400" dirty="0"/>
                </a:br>
                <a:r>
                  <a:rPr lang="en-US" sz="2400" dirty="0"/>
                  <a:t>*Note: for OLS linear regression, there is a closed form solution to this calculation!</a:t>
                </a:r>
              </a:p>
              <a:p>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77078" y="886210"/>
                <a:ext cx="11365630" cy="2111143"/>
              </a:xfrm>
              <a:blipFill>
                <a:blip r:embed="rId2"/>
                <a:stretch>
                  <a:fillRect l="-782" t="-2395" b="-159880"/>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20</a:t>
            </a:fld>
            <a:endParaRPr lang="en-US"/>
          </a:p>
        </p:txBody>
      </p:sp>
      <mc:AlternateContent xmlns:mc="http://schemas.openxmlformats.org/markup-compatibility/2006" xmlns:a14="http://schemas.microsoft.com/office/drawing/2010/main">
        <mc:Choice Requires="a14">
          <p:sp>
            <p:nvSpPr>
              <p:cNvPr id="5" name="Rectangle 4"/>
              <p:cNvSpPr/>
              <p:nvPr/>
            </p:nvSpPr>
            <p:spPr>
              <a:xfrm>
                <a:off x="3531295" y="4148797"/>
                <a:ext cx="4410951" cy="1100558"/>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sz="2400" i="1" smtClean="0">
                          <a:solidFill>
                            <a:schemeClr val="tx1">
                              <a:lumMod val="75000"/>
                              <a:lumOff val="25000"/>
                            </a:schemeClr>
                          </a:solidFill>
                          <a:latin typeface="Cambria Math" charset="0"/>
                        </a:rPr>
                        <m:t>𝐶𝑉</m:t>
                      </m:r>
                      <m:d>
                        <m:dPr>
                          <m:ctrlPr>
                            <a:rPr lang="en-US" sz="2400" i="1">
                              <a:solidFill>
                                <a:schemeClr val="tx1">
                                  <a:lumMod val="75000"/>
                                  <a:lumOff val="25000"/>
                                </a:schemeClr>
                              </a:solidFill>
                              <a:latin typeface="Cambria Math" panose="02040503050406030204" pitchFamily="18" charset="0"/>
                            </a:rPr>
                          </m:ctrlPr>
                        </m:dPr>
                        <m:e>
                          <m:r>
                            <m:rPr>
                              <m:sty m:val="p"/>
                            </m:rPr>
                            <a:rPr lang="en-US" sz="2400">
                              <a:solidFill>
                                <a:schemeClr val="tx1">
                                  <a:lumMod val="75000"/>
                                  <a:lumOff val="25000"/>
                                </a:schemeClr>
                              </a:solidFill>
                              <a:latin typeface="Cambria Math" charset="0"/>
                            </a:rPr>
                            <m:t>Model</m:t>
                          </m:r>
                        </m:e>
                      </m:d>
                      <m:r>
                        <a:rPr lang="en-US" sz="2400" i="1">
                          <a:solidFill>
                            <a:schemeClr val="tx1">
                              <a:lumMod val="75000"/>
                              <a:lumOff val="25000"/>
                            </a:schemeClr>
                          </a:solidFill>
                          <a:latin typeface="Cambria Math" charset="0"/>
                        </a:rPr>
                        <m:t>=</m:t>
                      </m:r>
                      <m:f>
                        <m:fPr>
                          <m:ctrlPr>
                            <a:rPr lang="mr-IN" sz="2400" i="1">
                              <a:solidFill>
                                <a:schemeClr val="tx1">
                                  <a:lumMod val="75000"/>
                                  <a:lumOff val="25000"/>
                                </a:schemeClr>
                              </a:solidFill>
                              <a:latin typeface="Cambria Math" panose="02040503050406030204" pitchFamily="18" charset="0"/>
                            </a:rPr>
                          </m:ctrlPr>
                        </m:fPr>
                        <m:num>
                          <m:r>
                            <a:rPr lang="en-US" sz="2400" i="1">
                              <a:solidFill>
                                <a:schemeClr val="tx1">
                                  <a:lumMod val="75000"/>
                                  <a:lumOff val="25000"/>
                                </a:schemeClr>
                              </a:solidFill>
                              <a:latin typeface="Cambria Math" charset="0"/>
                            </a:rPr>
                            <m:t>1</m:t>
                          </m:r>
                        </m:num>
                        <m:den>
                          <m:r>
                            <a:rPr lang="en-US" sz="2400" i="1">
                              <a:solidFill>
                                <a:schemeClr val="tx1">
                                  <a:lumMod val="75000"/>
                                  <a:lumOff val="25000"/>
                                </a:schemeClr>
                              </a:solidFill>
                              <a:latin typeface="Cambria Math" charset="0"/>
                            </a:rPr>
                            <m:t>𝑛</m:t>
                          </m:r>
                        </m:den>
                      </m:f>
                      <m:nary>
                        <m:naryPr>
                          <m:chr m:val="∑"/>
                          <m:ctrlPr>
                            <a:rPr lang="is-IS" sz="2400" i="1" smtClean="0">
                              <a:solidFill>
                                <a:schemeClr val="tx1">
                                  <a:lumMod val="75000"/>
                                  <a:lumOff val="25000"/>
                                </a:schemeClr>
                              </a:solidFill>
                              <a:latin typeface="Cambria Math" panose="02040503050406030204" pitchFamily="18" charset="0"/>
                            </a:rPr>
                          </m:ctrlPr>
                        </m:naryPr>
                        <m:sub>
                          <m:r>
                            <m:rPr>
                              <m:brk m:alnAt="23"/>
                            </m:rPr>
                            <a:rPr lang="en-US" sz="2400" b="0" i="1" smtClean="0">
                              <a:solidFill>
                                <a:schemeClr val="tx1">
                                  <a:lumMod val="75000"/>
                                  <a:lumOff val="25000"/>
                                </a:schemeClr>
                              </a:solidFill>
                              <a:latin typeface="Cambria Math" charset="0"/>
                            </a:rPr>
                            <m:t>𝑖</m:t>
                          </m:r>
                          <m:r>
                            <a:rPr lang="en-US" sz="2400" b="0" i="1" smtClean="0">
                              <a:solidFill>
                                <a:schemeClr val="tx1">
                                  <a:lumMod val="75000"/>
                                  <a:lumOff val="25000"/>
                                </a:schemeClr>
                              </a:solidFill>
                              <a:latin typeface="Cambria Math" charset="0"/>
                            </a:rPr>
                            <m:t>=1</m:t>
                          </m:r>
                        </m:sub>
                        <m:sup>
                          <m:r>
                            <a:rPr lang="en-US" sz="2400" b="0" i="1" smtClean="0">
                              <a:solidFill>
                                <a:schemeClr val="tx1">
                                  <a:lumMod val="75000"/>
                                  <a:lumOff val="25000"/>
                                </a:schemeClr>
                              </a:solidFill>
                              <a:latin typeface="Cambria Math" charset="0"/>
                            </a:rPr>
                            <m:t>𝑛</m:t>
                          </m:r>
                        </m:sup>
                        <m:e>
                          <m:sSub>
                            <m:sSubPr>
                              <m:ctrlPr>
                                <a:rPr lang="en-US" sz="2400" i="1" dirty="0">
                                  <a:solidFill>
                                    <a:schemeClr val="tx1">
                                      <a:lumMod val="75000"/>
                                      <a:lumOff val="25000"/>
                                    </a:schemeClr>
                                  </a:solidFill>
                                  <a:latin typeface="Cambria Math" panose="02040503050406030204" pitchFamily="18" charset="0"/>
                                </a:rPr>
                              </m:ctrlPr>
                            </m:sSubPr>
                            <m:e>
                              <m:r>
                                <a:rPr lang="en-US" sz="2400" b="0" i="1" dirty="0" smtClean="0">
                                  <a:solidFill>
                                    <a:schemeClr val="tx1">
                                      <a:lumMod val="75000"/>
                                      <a:lumOff val="25000"/>
                                    </a:schemeClr>
                                  </a:solidFill>
                                  <a:latin typeface="Cambria Math" charset="0"/>
                                </a:rPr>
                                <m:t>𝐿</m:t>
                              </m:r>
                              <m:r>
                                <a:rPr lang="en-US" sz="2400" b="0" i="1" dirty="0" smtClean="0">
                                  <a:solidFill>
                                    <a:schemeClr val="tx1">
                                      <a:lumMod val="75000"/>
                                      <a:lumOff val="25000"/>
                                    </a:schemeClr>
                                  </a:solidFill>
                                  <a:latin typeface="Cambria Math" charset="0"/>
                                </a:rPr>
                                <m:t>(</m:t>
                              </m:r>
                              <m:acc>
                                <m:accPr>
                                  <m:chr m:val="̂"/>
                                  <m:ctrlPr>
                                    <a:rPr lang="en-US" sz="2400" i="1" dirty="0">
                                      <a:solidFill>
                                        <a:schemeClr val="tx1">
                                          <a:lumMod val="75000"/>
                                          <a:lumOff val="25000"/>
                                        </a:schemeClr>
                                      </a:solidFill>
                                      <a:latin typeface="Cambria Math" panose="02040503050406030204" pitchFamily="18" charset="0"/>
                                    </a:rPr>
                                  </m:ctrlPr>
                                </m:accPr>
                                <m:e>
                                  <m:r>
                                    <a:rPr lang="en-US" sz="2400" i="1" dirty="0">
                                      <a:solidFill>
                                        <a:schemeClr val="tx1">
                                          <a:lumMod val="75000"/>
                                          <a:lumOff val="25000"/>
                                        </a:schemeClr>
                                      </a:solidFill>
                                      <a:latin typeface="Cambria Math" charset="0"/>
                                    </a:rPr>
                                    <m:t>𝑓</m:t>
                                  </m:r>
                                </m:e>
                              </m:acc>
                            </m:e>
                            <m:sub>
                              <m:sSub>
                                <m:sSubPr>
                                  <m:ctrlPr>
                                    <a:rPr lang="en-US" sz="2400" i="1" dirty="0">
                                      <a:solidFill>
                                        <a:schemeClr val="tx1">
                                          <a:lumMod val="75000"/>
                                          <a:lumOff val="25000"/>
                                        </a:schemeClr>
                                      </a:solidFill>
                                      <a:latin typeface="Cambria Math" panose="02040503050406030204" pitchFamily="18" charset="0"/>
                                    </a:rPr>
                                  </m:ctrlPr>
                                </m:sSubPr>
                                <m:e>
                                  <m:r>
                                    <a:rPr lang="en-US" sz="2400" b="0" i="1" dirty="0" smtClean="0">
                                      <a:solidFill>
                                        <a:schemeClr val="tx1">
                                          <a:lumMod val="75000"/>
                                          <a:lumOff val="25000"/>
                                        </a:schemeClr>
                                      </a:solidFill>
                                      <a:latin typeface="Cambria Math" charset="0"/>
                                    </a:rPr>
                                    <m:t>𝑋</m:t>
                                  </m:r>
                                </m:e>
                                <m:sub>
                                  <m:r>
                                    <a:rPr lang="en-US" sz="2400" i="1" dirty="0">
                                      <a:solidFill>
                                        <a:schemeClr val="tx1">
                                          <a:lumMod val="75000"/>
                                          <a:lumOff val="25000"/>
                                        </a:schemeClr>
                                      </a:solidFill>
                                      <a:latin typeface="Cambria Math" charset="0"/>
                                    </a:rPr>
                                    <m:t>−</m:t>
                                  </m:r>
                                  <m:r>
                                    <a:rPr lang="en-US" sz="2400" b="0" i="1" dirty="0" smtClean="0">
                                      <a:solidFill>
                                        <a:schemeClr val="tx1">
                                          <a:lumMod val="75000"/>
                                          <a:lumOff val="25000"/>
                                        </a:schemeClr>
                                      </a:solidFill>
                                      <a:latin typeface="Cambria Math" charset="0"/>
                                    </a:rPr>
                                    <m:t>𝑖</m:t>
                                  </m:r>
                                </m:sub>
                              </m:sSub>
                            </m:sub>
                          </m:sSub>
                          <m:r>
                            <a:rPr lang="en-US" sz="2400" i="1" dirty="0">
                              <a:solidFill>
                                <a:schemeClr val="tx1">
                                  <a:lumMod val="75000"/>
                                  <a:lumOff val="25000"/>
                                </a:schemeClr>
                              </a:solidFill>
                              <a:latin typeface="Cambria Math" charset="0"/>
                            </a:rPr>
                            <m:t> (</m:t>
                          </m:r>
                          <m:sSub>
                            <m:sSubPr>
                              <m:ctrlPr>
                                <a:rPr lang="en-US" sz="2400" i="1" dirty="0">
                                  <a:solidFill>
                                    <a:schemeClr val="tx1">
                                      <a:lumMod val="75000"/>
                                      <a:lumOff val="25000"/>
                                    </a:schemeClr>
                                  </a:solidFill>
                                  <a:latin typeface="Cambria Math" panose="02040503050406030204" pitchFamily="18" charset="0"/>
                                </a:rPr>
                              </m:ctrlPr>
                            </m:sSubPr>
                            <m:e>
                              <m:r>
                                <a:rPr lang="en-US" sz="2400" b="0" i="1" dirty="0" smtClean="0">
                                  <a:solidFill>
                                    <a:schemeClr val="tx1">
                                      <a:lumMod val="75000"/>
                                      <a:lumOff val="25000"/>
                                    </a:schemeClr>
                                  </a:solidFill>
                                  <a:latin typeface="Cambria Math" charset="0"/>
                                </a:rPr>
                                <m:t>𝑋</m:t>
                              </m:r>
                            </m:e>
                            <m:sub>
                              <m:r>
                                <a:rPr lang="en-US" sz="2400" i="1" dirty="0">
                                  <a:solidFill>
                                    <a:schemeClr val="tx1">
                                      <a:lumMod val="75000"/>
                                      <a:lumOff val="25000"/>
                                    </a:schemeClr>
                                  </a:solidFill>
                                  <a:latin typeface="Cambria Math" charset="0"/>
                                </a:rPr>
                                <m:t>𝑖</m:t>
                              </m:r>
                            </m:sub>
                          </m:sSub>
                          <m:r>
                            <a:rPr lang="en-US" sz="2400" i="1" dirty="0">
                              <a:solidFill>
                                <a:schemeClr val="tx1">
                                  <a:lumMod val="75000"/>
                                  <a:lumOff val="25000"/>
                                </a:schemeClr>
                              </a:solidFill>
                              <a:latin typeface="Cambria Math" charset="0"/>
                            </a:rPr>
                            <m:t>)</m:t>
                          </m:r>
                          <m:r>
                            <m:rPr>
                              <m:nor/>
                            </m:rPr>
                            <a:rPr lang="en-US" sz="2400" b="0" i="0" dirty="0" smtClean="0">
                              <a:solidFill>
                                <a:schemeClr val="tx1">
                                  <a:lumMod val="75000"/>
                                  <a:lumOff val="25000"/>
                                </a:schemeClr>
                              </a:solidFill>
                              <a:latin typeface="Cambria Math" charset="0"/>
                            </a:rPr>
                            <m:t>)</m:t>
                          </m:r>
                          <m:r>
                            <m:rPr>
                              <m:nor/>
                            </m:rPr>
                            <a:rPr lang="en-US" sz="2400" dirty="0">
                              <a:solidFill>
                                <a:schemeClr val="tx1">
                                  <a:lumMod val="75000"/>
                                  <a:lumOff val="25000"/>
                                </a:schemeClr>
                              </a:solidFill>
                            </a:rPr>
                            <m:t> </m:t>
                          </m:r>
                        </m:e>
                      </m:nary>
                    </m:oMath>
                  </m:oMathPara>
                </a14:m>
                <a:endParaRPr lang="en-US" sz="2400" dirty="0">
                  <a:solidFill>
                    <a:schemeClr val="tx1">
                      <a:lumMod val="75000"/>
                      <a:lumOff val="25000"/>
                    </a:schemeClr>
                  </a:solidFill>
                </a:endParaRPr>
              </a:p>
            </p:txBody>
          </p:sp>
        </mc:Choice>
        <mc:Fallback xmlns="">
          <p:sp>
            <p:nvSpPr>
              <p:cNvPr id="5" name="Rectangle 4"/>
              <p:cNvSpPr>
                <a:spLocks noRot="1" noChangeAspect="1" noMove="1" noResize="1" noEditPoints="1" noAdjustHandles="1" noChangeArrowheads="1" noChangeShapeType="1" noTextEdit="1"/>
              </p:cNvSpPr>
              <p:nvPr/>
            </p:nvSpPr>
            <p:spPr>
              <a:xfrm>
                <a:off x="3531295" y="4148797"/>
                <a:ext cx="4410951" cy="1100558"/>
              </a:xfrm>
              <a:prstGeom prst="rect">
                <a:avLst/>
              </a:prstGeom>
              <a:blipFill rotWithShape="0">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761216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Random Subsets (sometimes called bootstrapped) Cross-Validation</a:t>
            </a:r>
          </a:p>
        </p:txBody>
      </p:sp>
      <p:sp>
        <p:nvSpPr>
          <p:cNvPr id="3" name="Content Placeholder 2"/>
          <p:cNvSpPr>
            <a:spLocks noGrp="1"/>
          </p:cNvSpPr>
          <p:nvPr>
            <p:ph idx="1"/>
          </p:nvPr>
        </p:nvSpPr>
        <p:spPr>
          <a:xfrm>
            <a:off x="477078" y="886210"/>
            <a:ext cx="11365630" cy="4824779"/>
          </a:xfrm>
        </p:spPr>
        <p:txBody>
          <a:bodyPr/>
          <a:lstStyle/>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An alternative approach to doing </a:t>
            </a:r>
            <a:r>
              <a:rPr lang="en-US" i="1" dirty="0"/>
              <a:t>k</a:t>
            </a:r>
            <a:r>
              <a:rPr lang="en-US" dirty="0"/>
              <a:t>-fold cross-validation is to do many random subsets of random selected observations.</a:t>
            </a:r>
          </a:p>
          <a:p>
            <a:pPr marL="342900" indent="-342900">
              <a:buFont typeface="Arial" panose="020B0604020202020204" pitchFamily="34" charset="0"/>
              <a:buChar char="•"/>
            </a:pPr>
            <a:r>
              <a:rPr lang="en-US" dirty="0"/>
              <a:t>For example, from the original training set, 80% of the observations may be randomly selected to train the models, and the other 20% are left to validate/evaluate the models to choose between them.</a:t>
            </a:r>
          </a:p>
          <a:p>
            <a:pPr marL="342900" indent="-342900">
              <a:buFont typeface="Arial" panose="020B0604020202020204" pitchFamily="34" charset="0"/>
              <a:buChar char="•"/>
            </a:pPr>
            <a:r>
              <a:rPr lang="en-US" dirty="0"/>
              <a:t>Then this is done a 2</a:t>
            </a:r>
            <a:r>
              <a:rPr lang="en-US" baseline="30000" dirty="0"/>
              <a:t>nd</a:t>
            </a:r>
            <a:r>
              <a:rPr lang="en-US" dirty="0"/>
              <a:t> time for a new random subset of 80% of the observations.  And then a 3</a:t>
            </a:r>
            <a:r>
              <a:rPr lang="en-US" baseline="30000" dirty="0"/>
              <a:t>rd</a:t>
            </a:r>
            <a:r>
              <a:rPr lang="en-US" dirty="0"/>
              <a:t> time, etc.</a:t>
            </a:r>
          </a:p>
          <a:p>
            <a:pPr marL="342900" indent="-342900">
              <a:buFont typeface="Arial" panose="020B0604020202020204" pitchFamily="34" charset="0"/>
              <a:buChar char="•"/>
            </a:pPr>
            <a:r>
              <a:rPr lang="en-US" dirty="0"/>
              <a:t>What is the advantage to doing CV this way?  To doing k-fold?</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t>21</a:t>
            </a:fld>
            <a:endParaRPr lang="en-US"/>
          </a:p>
        </p:txBody>
      </p:sp>
    </p:spTree>
    <p:extLst>
      <p:ext uri="{BB962C8B-B14F-4D97-AF65-F5344CB8AC3E}">
        <p14:creationId xmlns:p14="http://schemas.microsoft.com/office/powerpoint/2010/main" val="6514004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Predictor Selection: Cross Validation</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833415" y="1177758"/>
                <a:ext cx="10921438" cy="4805947"/>
              </a:xfrm>
            </p:spPr>
            <p:txBody>
              <a:bodyPr/>
              <a:lstStyle/>
              <a:p>
                <a:pPr>
                  <a:spcAft>
                    <a:spcPts val="1200"/>
                  </a:spcAft>
                </a:pPr>
                <a:r>
                  <a:rPr lang="en-US" b="1" dirty="0">
                    <a:solidFill>
                      <a:schemeClr val="tx1">
                        <a:lumMod val="75000"/>
                        <a:lumOff val="25000"/>
                      </a:schemeClr>
                    </a:solidFill>
                    <a:latin typeface="Karla" charset="0"/>
                    <a:ea typeface="Karla" charset="0"/>
                    <a:cs typeface="Karla" charset="0"/>
                  </a:rPr>
                  <a:t>Question: </a:t>
                </a:r>
                <a:r>
                  <a:rPr lang="en-US" dirty="0">
                    <a:solidFill>
                      <a:schemeClr val="tx1">
                        <a:lumMod val="75000"/>
                        <a:lumOff val="25000"/>
                      </a:schemeClr>
                    </a:solidFill>
                    <a:latin typeface="Karla" charset="0"/>
                    <a:ea typeface="Karla" charset="0"/>
                    <a:cs typeface="Karla" charset="0"/>
                  </a:rPr>
                  <a:t>What is the right ratio of train/validate/test, how do I choose</a:t>
                </a:r>
                <a:r>
                  <a:rPr lang="en-US" i="1" dirty="0">
                    <a:solidFill>
                      <a:schemeClr val="tx1">
                        <a:lumMod val="75000"/>
                        <a:lumOff val="25000"/>
                      </a:schemeClr>
                    </a:solidFill>
                    <a:latin typeface="Karla" charset="0"/>
                    <a:ea typeface="Karla" charset="0"/>
                    <a:cs typeface="Karla" charset="0"/>
                  </a:rPr>
                  <a:t> K </a:t>
                </a:r>
                <a:r>
                  <a:rPr lang="en-US" dirty="0">
                    <a:solidFill>
                      <a:schemeClr val="tx1">
                        <a:lumMod val="75000"/>
                        <a:lumOff val="25000"/>
                      </a:schemeClr>
                    </a:solidFill>
                    <a:latin typeface="Karla" charset="0"/>
                    <a:ea typeface="Karla" charset="0"/>
                    <a:cs typeface="Karla" charset="0"/>
                  </a:rPr>
                  <a:t>in</a:t>
                </a:r>
                <a:r>
                  <a:rPr lang="en-US" i="1" dirty="0">
                    <a:solidFill>
                      <a:schemeClr val="tx1">
                        <a:lumMod val="75000"/>
                        <a:lumOff val="25000"/>
                      </a:schemeClr>
                    </a:solidFill>
                    <a:latin typeface="Karla" charset="0"/>
                    <a:ea typeface="Karla" charset="0"/>
                    <a:cs typeface="Karla" charset="0"/>
                  </a:rPr>
                  <a:t> K</a:t>
                </a:r>
                <a:r>
                  <a:rPr lang="en-US" dirty="0">
                    <a:solidFill>
                      <a:schemeClr val="tx1">
                        <a:lumMod val="75000"/>
                        <a:lumOff val="25000"/>
                      </a:schemeClr>
                    </a:solidFill>
                    <a:latin typeface="Karla" charset="0"/>
                    <a:ea typeface="Karla" charset="0"/>
                    <a:cs typeface="Karla" charset="0"/>
                  </a:rPr>
                  <a:t>-fold?</a:t>
                </a:r>
                <a:endParaRPr lang="en-US" b="1" dirty="0"/>
              </a:p>
              <a:p>
                <a:pPr>
                  <a:spcAft>
                    <a:spcPts val="1200"/>
                  </a:spcAft>
                </a:pPr>
                <a:endParaRPr lang="en-US" b="1" dirty="0"/>
              </a:p>
              <a:p>
                <a:pPr>
                  <a:spcAft>
                    <a:spcPts val="1200"/>
                  </a:spcAft>
                </a:pPr>
                <a:r>
                  <a:rPr lang="en-US" b="1" dirty="0"/>
                  <a:t>Question: </a:t>
                </a:r>
                <a:r>
                  <a:rPr lang="en-US" dirty="0"/>
                  <a:t>What is the difference in multiple predictors and polynomial regression in model selection?</a:t>
                </a:r>
              </a:p>
              <a:p>
                <a:pPr>
                  <a:spcAft>
                    <a:spcPts val="1200"/>
                  </a:spcAft>
                </a:pPr>
                <a:r>
                  <a:rPr lang="en-US" dirty="0"/>
                  <a:t>We can frame the problem of degree selection for polynomial models as a type of predictor selection problem:  </a:t>
                </a:r>
              </a:p>
              <a:p>
                <a:pPr>
                  <a:spcAft>
                    <a:spcPts val="1200"/>
                  </a:spcAft>
                </a:pPr>
                <a:r>
                  <a:rPr lang="en-US" dirty="0"/>
                  <a:t>	Which of the predictors </a:t>
                </a:r>
                <a14:m>
                  <m:oMath xmlns:m="http://schemas.openxmlformats.org/officeDocument/2006/math">
                    <m:r>
                      <a:rPr lang="en-US" b="0" i="1" smtClean="0">
                        <a:latin typeface="Cambria Math" charset="0"/>
                      </a:rPr>
                      <m:t>{</m:t>
                    </m:r>
                    <m:r>
                      <a:rPr lang="en-US" b="0" i="1" smtClean="0">
                        <a:latin typeface="Cambria Math" charset="0"/>
                      </a:rPr>
                      <m:t>𝑥</m:t>
                    </m:r>
                    <m:r>
                      <a:rPr lang="en-US" b="0" i="1" smtClean="0">
                        <a:latin typeface="Cambria Math" charset="0"/>
                      </a:rPr>
                      <m:t>, </m:t>
                    </m:r>
                    <m:sSup>
                      <m:sSupPr>
                        <m:ctrlPr>
                          <a:rPr lang="en-US" b="0" i="1" smtClean="0">
                            <a:latin typeface="Cambria Math" panose="02040503050406030204" pitchFamily="18" charset="0"/>
                          </a:rPr>
                        </m:ctrlPr>
                      </m:sSupPr>
                      <m:e>
                        <m:r>
                          <a:rPr lang="en-US" b="0" i="1" smtClean="0">
                            <a:latin typeface="Cambria Math" charset="0"/>
                          </a:rPr>
                          <m:t>𝑥</m:t>
                        </m:r>
                      </m:e>
                      <m:sup>
                        <m:r>
                          <a:rPr lang="en-US" b="0" i="1" smtClean="0">
                            <a:latin typeface="Cambria Math" charset="0"/>
                          </a:rPr>
                          <m:t>2</m:t>
                        </m:r>
                      </m:sup>
                    </m:sSup>
                    <m:r>
                      <a:rPr lang="en-US" b="0" i="1" smtClean="0">
                        <a:latin typeface="Cambria Math" charset="0"/>
                      </a:rPr>
                      <m:t>,…, </m:t>
                    </m:r>
                    <m:sSup>
                      <m:sSupPr>
                        <m:ctrlPr>
                          <a:rPr lang="en-US" b="0" i="1" smtClean="0">
                            <a:latin typeface="Cambria Math" panose="02040503050406030204" pitchFamily="18" charset="0"/>
                          </a:rPr>
                        </m:ctrlPr>
                      </m:sSupPr>
                      <m:e>
                        <m:r>
                          <a:rPr lang="en-US" b="0" i="1" smtClean="0">
                            <a:latin typeface="Cambria Math" charset="0"/>
                          </a:rPr>
                          <m:t>𝑥</m:t>
                        </m:r>
                      </m:e>
                      <m:sup>
                        <m:r>
                          <a:rPr lang="en-US" b="0" i="1" smtClean="0">
                            <a:latin typeface="Cambria Math" charset="0"/>
                          </a:rPr>
                          <m:t>𝑚</m:t>
                        </m:r>
                      </m:sup>
                    </m:sSup>
                    <m:r>
                      <a:rPr lang="en-US" b="0" i="1" smtClean="0">
                        <a:latin typeface="Cambria Math" charset="0"/>
                      </a:rPr>
                      <m:t>}</m:t>
                    </m:r>
                  </m:oMath>
                </a14:m>
                <a:r>
                  <a:rPr lang="en-US" dirty="0"/>
                  <a:t>, should we select for modeling?</a:t>
                </a:r>
              </a:p>
              <a:p>
                <a:pPr>
                  <a:spcAft>
                    <a:spcPts val="1200"/>
                  </a:spcAft>
                </a:pPr>
                <a:endParaRPr lang="en-US" dirty="0"/>
              </a:p>
              <a:p>
                <a:pPr>
                  <a:spcAft>
                    <a:spcPts val="1200"/>
                  </a:spcAft>
                </a:pPr>
                <a:endParaRPr lang="en-US" dirty="0"/>
              </a:p>
              <a:p>
                <a:pPr>
                  <a:spcAft>
                    <a:spcPts val="1200"/>
                  </a:spcAft>
                </a:pPr>
                <a:r>
                  <a:rPr lang="en-US" dirty="0"/>
                  <a:t> </a:t>
                </a:r>
                <a:endParaRPr lang="en-US" b="1" dirty="0"/>
              </a:p>
              <a:p>
                <a:pPr>
                  <a:spcAft>
                    <a:spcPts val="1200"/>
                  </a:spcAft>
                </a:pPr>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833415" y="1177758"/>
                <a:ext cx="10921438" cy="4805947"/>
              </a:xfrm>
              <a:blipFill>
                <a:blip r:embed="rId2"/>
                <a:stretch>
                  <a:fillRect l="-1161" t="-1319" r="-116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22</a:t>
            </a:fld>
            <a:endParaRPr lang="en-US"/>
          </a:p>
        </p:txBody>
      </p:sp>
    </p:spTree>
    <p:extLst>
      <p:ext uri="{BB962C8B-B14F-4D97-AF65-F5344CB8AC3E}">
        <p14:creationId xmlns:p14="http://schemas.microsoft.com/office/powerpoint/2010/main" val="3256910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a:t>k</a:t>
            </a:r>
            <a:r>
              <a:rPr lang="en-US" dirty="0"/>
              <a:t>-NN Revisited</a:t>
            </a:r>
          </a:p>
        </p:txBody>
      </p:sp>
      <p:sp>
        <p:nvSpPr>
          <p:cNvPr id="3" name="Slide Number Placeholder 2"/>
          <p:cNvSpPr>
            <a:spLocks noGrp="1"/>
          </p:cNvSpPr>
          <p:nvPr>
            <p:ph type="sldNum" sz="quarter" idx="12"/>
          </p:nvPr>
        </p:nvSpPr>
        <p:spPr/>
        <p:txBody>
          <a:bodyPr/>
          <a:lstStyle/>
          <a:p>
            <a:fld id="{81B7CCDB-6D39-0547-B7B3-C80E39D6513A}" type="slidenum">
              <a:rPr lang="en-US" smtClean="0"/>
              <a:t>23</a:t>
            </a:fld>
            <a:endParaRPr lang="en-US"/>
          </a:p>
        </p:txBody>
      </p:sp>
      <p:grpSp>
        <p:nvGrpSpPr>
          <p:cNvPr id="6" name="Group 5"/>
          <p:cNvGrpSpPr/>
          <p:nvPr/>
        </p:nvGrpSpPr>
        <p:grpSpPr>
          <a:xfrm>
            <a:off x="-194277" y="1343770"/>
            <a:ext cx="12649202" cy="4572001"/>
            <a:chOff x="-194277" y="1343770"/>
            <a:chExt cx="12649202" cy="4572001"/>
          </a:xfrm>
        </p:grpSpPr>
        <p:pic>
          <p:nvPicPr>
            <p:cNvPr id="4" name="Picture 3">
              <a:extLst>
                <a:ext uri="{FF2B5EF4-FFF2-40B4-BE49-F238E27FC236}">
                  <a16:creationId xmlns:a16="http://schemas.microsoft.com/office/drawing/2014/main" id="{9C8D02AC-B252-AB42-924D-F78A40BBDB49}"/>
                </a:ext>
              </a:extLst>
            </p:cNvPr>
            <p:cNvPicPr>
              <a:picLocks noChangeAspect="1"/>
            </p:cNvPicPr>
            <p:nvPr/>
          </p:nvPicPr>
          <p:blipFill>
            <a:blip r:embed="rId2"/>
            <a:stretch>
              <a:fillRect/>
            </a:stretch>
          </p:blipFill>
          <p:spPr>
            <a:xfrm>
              <a:off x="-194277" y="1343770"/>
              <a:ext cx="6858000" cy="4572000"/>
            </a:xfrm>
            <a:prstGeom prst="rect">
              <a:avLst/>
            </a:prstGeom>
          </p:spPr>
        </p:pic>
        <p:pic>
          <p:nvPicPr>
            <p:cNvPr id="5" name="Picture 4">
              <a:extLst>
                <a:ext uri="{FF2B5EF4-FFF2-40B4-BE49-F238E27FC236}">
                  <a16:creationId xmlns:a16="http://schemas.microsoft.com/office/drawing/2014/main" id="{75E6D5A1-DB34-984F-AB39-8815ED7C54DC}"/>
                </a:ext>
              </a:extLst>
            </p:cNvPr>
            <p:cNvPicPr>
              <a:picLocks noChangeAspect="1"/>
            </p:cNvPicPr>
            <p:nvPr/>
          </p:nvPicPr>
          <p:blipFill>
            <a:blip r:embed="rId3"/>
            <a:stretch>
              <a:fillRect/>
            </a:stretch>
          </p:blipFill>
          <p:spPr>
            <a:xfrm>
              <a:off x="5596923" y="1343770"/>
              <a:ext cx="6858002" cy="4572001"/>
            </a:xfrm>
            <a:prstGeom prst="rect">
              <a:avLst/>
            </a:prstGeom>
          </p:spPr>
        </p:pic>
      </p:grpSp>
    </p:spTree>
    <p:extLst>
      <p:ext uri="{BB962C8B-B14F-4D97-AF65-F5344CB8AC3E}">
        <p14:creationId xmlns:p14="http://schemas.microsoft.com/office/powerpoint/2010/main" val="38795398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a:t>k</a:t>
            </a:r>
            <a:r>
              <a:rPr lang="en-US" dirty="0"/>
              <a:t>-NN Revisited</a:t>
            </a:r>
          </a:p>
        </p:txBody>
      </p:sp>
      <p:sp>
        <p:nvSpPr>
          <p:cNvPr id="3" name="Content Placeholder 2"/>
          <p:cNvSpPr>
            <a:spLocks noGrp="1"/>
          </p:cNvSpPr>
          <p:nvPr>
            <p:ph idx="1"/>
          </p:nvPr>
        </p:nvSpPr>
        <p:spPr>
          <a:xfrm>
            <a:off x="833415" y="1177758"/>
            <a:ext cx="10921438" cy="2111143"/>
          </a:xfrm>
        </p:spPr>
        <p:txBody>
          <a:bodyPr/>
          <a:lstStyle/>
          <a:p>
            <a:r>
              <a:rPr lang="en-US" sz="2400" dirty="0"/>
              <a:t>Recall our first simple, intuitive, </a:t>
            </a:r>
          </a:p>
          <a:p>
            <a:r>
              <a:rPr lang="en-US" sz="2400" dirty="0"/>
              <a:t>non-parametric model for regression </a:t>
            </a:r>
            <a:r>
              <a:rPr lang="mr-IN" sz="2400" dirty="0"/>
              <a:t>–</a:t>
            </a:r>
            <a:r>
              <a:rPr lang="en-US" sz="2400" dirty="0"/>
              <a:t> </a:t>
            </a:r>
          </a:p>
          <a:p>
            <a:r>
              <a:rPr lang="en-US" sz="2400" dirty="0"/>
              <a:t>the </a:t>
            </a:r>
            <a:r>
              <a:rPr lang="en-US" sz="2400" i="1" dirty="0"/>
              <a:t>k</a:t>
            </a:r>
            <a:r>
              <a:rPr lang="en-US" sz="2400" dirty="0"/>
              <a:t>-NN model. We saw that it is vitally </a:t>
            </a:r>
          </a:p>
          <a:p>
            <a:r>
              <a:rPr lang="en-US" sz="2400" dirty="0"/>
              <a:t>important to select an appropriate </a:t>
            </a:r>
            <a:r>
              <a:rPr lang="en-US" sz="2400" i="1" dirty="0"/>
              <a:t>k</a:t>
            </a:r>
            <a:r>
              <a:rPr lang="en-US" sz="2400" dirty="0"/>
              <a:t> for </a:t>
            </a:r>
          </a:p>
          <a:p>
            <a:r>
              <a:rPr lang="en-US" sz="2400" dirty="0"/>
              <a:t>the data.</a:t>
            </a:r>
          </a:p>
          <a:p>
            <a:endParaRPr lang="en-US" sz="2400" dirty="0"/>
          </a:p>
          <a:p>
            <a:r>
              <a:rPr lang="en-US" sz="2400" dirty="0"/>
              <a:t>If the </a:t>
            </a:r>
            <a:r>
              <a:rPr lang="en-US" sz="2400" i="1" dirty="0"/>
              <a:t>k</a:t>
            </a:r>
            <a:r>
              <a:rPr lang="en-US" sz="2400" dirty="0"/>
              <a:t> is too small then the model is very sensitive to noise (since a new prediction is based on very few observed neighbors), and if the </a:t>
            </a:r>
            <a:r>
              <a:rPr lang="en-US" sz="2400" i="1" dirty="0"/>
              <a:t>k</a:t>
            </a:r>
            <a:r>
              <a:rPr lang="en-US" sz="2400" dirty="0"/>
              <a:t> is too large, the model tends towards making constant predictions.</a:t>
            </a:r>
          </a:p>
          <a:p>
            <a:endParaRPr lang="en-US" sz="2400" dirty="0"/>
          </a:p>
          <a:p>
            <a:r>
              <a:rPr lang="en-US" sz="2400" dirty="0"/>
              <a:t>A principled way to choose </a:t>
            </a:r>
            <a:r>
              <a:rPr lang="en-US" sz="2400" i="1" dirty="0"/>
              <a:t>k</a:t>
            </a:r>
            <a:r>
              <a:rPr lang="en-US" sz="2400" dirty="0"/>
              <a:t> is </a:t>
            </a:r>
            <a:r>
              <a:rPr lang="en-US" sz="2400" b="1" dirty="0"/>
              <a:t>through K-fold cross validation.</a:t>
            </a:r>
          </a:p>
          <a:p>
            <a:pPr>
              <a:spcAft>
                <a:spcPts val="1200"/>
              </a:spcAft>
            </a:pPr>
            <a:endParaRPr lang="en-US" sz="2400" b="1" dirty="0"/>
          </a:p>
        </p:txBody>
      </p:sp>
      <p:sp>
        <p:nvSpPr>
          <p:cNvPr id="4" name="Slide Number Placeholder 3"/>
          <p:cNvSpPr>
            <a:spLocks noGrp="1"/>
          </p:cNvSpPr>
          <p:nvPr>
            <p:ph type="sldNum" sz="quarter" idx="12"/>
          </p:nvPr>
        </p:nvSpPr>
        <p:spPr/>
        <p:txBody>
          <a:bodyPr/>
          <a:lstStyle/>
          <a:p>
            <a:fld id="{81B7CCDB-6D39-0547-B7B3-C80E39D6513A}" type="slidenum">
              <a:rPr lang="en-US" smtClean="0"/>
              <a:t>24</a:t>
            </a:fld>
            <a:endParaRPr lang="en-US"/>
          </a:p>
        </p:txBody>
      </p:sp>
      <p:grpSp>
        <p:nvGrpSpPr>
          <p:cNvPr id="5" name="Group 4"/>
          <p:cNvGrpSpPr/>
          <p:nvPr/>
        </p:nvGrpSpPr>
        <p:grpSpPr>
          <a:xfrm>
            <a:off x="6602902" y="816429"/>
            <a:ext cx="5385898" cy="2472472"/>
            <a:chOff x="-194277" y="1343770"/>
            <a:chExt cx="12649202" cy="4572001"/>
          </a:xfrm>
        </p:grpSpPr>
        <p:pic>
          <p:nvPicPr>
            <p:cNvPr id="6" name="Picture 5">
              <a:extLst>
                <a:ext uri="{FF2B5EF4-FFF2-40B4-BE49-F238E27FC236}">
                  <a16:creationId xmlns:a16="http://schemas.microsoft.com/office/drawing/2014/main" id="{9C8D02AC-B252-AB42-924D-F78A40BBDB49}"/>
                </a:ext>
              </a:extLst>
            </p:cNvPr>
            <p:cNvPicPr>
              <a:picLocks noChangeAspect="1"/>
            </p:cNvPicPr>
            <p:nvPr/>
          </p:nvPicPr>
          <p:blipFill>
            <a:blip r:embed="rId2"/>
            <a:stretch>
              <a:fillRect/>
            </a:stretch>
          </p:blipFill>
          <p:spPr>
            <a:xfrm>
              <a:off x="-194277" y="1343770"/>
              <a:ext cx="6858000" cy="4572000"/>
            </a:xfrm>
            <a:prstGeom prst="rect">
              <a:avLst/>
            </a:prstGeom>
          </p:spPr>
        </p:pic>
        <p:pic>
          <p:nvPicPr>
            <p:cNvPr id="7" name="Picture 6">
              <a:extLst>
                <a:ext uri="{FF2B5EF4-FFF2-40B4-BE49-F238E27FC236}">
                  <a16:creationId xmlns:a16="http://schemas.microsoft.com/office/drawing/2014/main" id="{75E6D5A1-DB34-984F-AB39-8815ED7C54DC}"/>
                </a:ext>
              </a:extLst>
            </p:cNvPr>
            <p:cNvPicPr>
              <a:picLocks noChangeAspect="1"/>
            </p:cNvPicPr>
            <p:nvPr/>
          </p:nvPicPr>
          <p:blipFill>
            <a:blip r:embed="rId3"/>
            <a:stretch>
              <a:fillRect/>
            </a:stretch>
          </p:blipFill>
          <p:spPr>
            <a:xfrm>
              <a:off x="5596923" y="1343770"/>
              <a:ext cx="6858002" cy="4572001"/>
            </a:xfrm>
            <a:prstGeom prst="rect">
              <a:avLst/>
            </a:prstGeom>
          </p:spPr>
        </p:pic>
      </p:grpSp>
    </p:spTree>
    <p:extLst>
      <p:ext uri="{BB962C8B-B14F-4D97-AF65-F5344CB8AC3E}">
        <p14:creationId xmlns:p14="http://schemas.microsoft.com/office/powerpoint/2010/main" val="828099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k-fold with k=100 folds </a:t>
            </a:r>
          </a:p>
        </p:txBody>
      </p:sp>
      <p:sp>
        <p:nvSpPr>
          <p:cNvPr id="3" name="Slide Number Placeholder 2"/>
          <p:cNvSpPr>
            <a:spLocks noGrp="1"/>
          </p:cNvSpPr>
          <p:nvPr>
            <p:ph type="sldNum" sz="quarter" idx="12"/>
          </p:nvPr>
        </p:nvSpPr>
        <p:spPr/>
        <p:txBody>
          <a:bodyPr/>
          <a:lstStyle/>
          <a:p>
            <a:fld id="{8C616E8F-BF65-1643-9F00-FF84D0665BC6}" type="slidenum">
              <a:rPr lang="en-US" smtClean="0"/>
              <a:t>25</a:t>
            </a:fld>
            <a:endParaRPr lang="en-US"/>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7000" y="1143000"/>
            <a:ext cx="6858000" cy="4572000"/>
          </a:xfrm>
          <a:prstGeom prst="rect">
            <a:avLst/>
          </a:prstGeom>
        </p:spPr>
      </p:pic>
    </p:spTree>
    <p:extLst>
      <p:ext uri="{BB962C8B-B14F-4D97-AF65-F5344CB8AC3E}">
        <p14:creationId xmlns:p14="http://schemas.microsoft.com/office/powerpoint/2010/main" val="4305584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BCB838-F2CB-904F-AD84-3285175F30AE}"/>
              </a:ext>
            </a:extLst>
          </p:cNvPr>
          <p:cNvSpPr>
            <a:spLocks noGrp="1"/>
          </p:cNvSpPr>
          <p:nvPr>
            <p:ph type="title"/>
          </p:nvPr>
        </p:nvSpPr>
        <p:spPr/>
        <p:txBody>
          <a:bodyPr/>
          <a:lstStyle/>
          <a:p>
            <a:r>
              <a:rPr lang="en-US" dirty="0"/>
              <a:t>What happens to the test set?</a:t>
            </a:r>
          </a:p>
        </p:txBody>
      </p:sp>
      <p:sp>
        <p:nvSpPr>
          <p:cNvPr id="3" name="Content Placeholder 2">
            <a:extLst>
              <a:ext uri="{FF2B5EF4-FFF2-40B4-BE49-F238E27FC236}">
                <a16:creationId xmlns:a16="http://schemas.microsoft.com/office/drawing/2014/main" id="{EAF0D0BE-FE2F-D347-9AA9-EB15C9E0D22E}"/>
              </a:ext>
            </a:extLst>
          </p:cNvPr>
          <p:cNvSpPr>
            <a:spLocks noGrp="1"/>
          </p:cNvSpPr>
          <p:nvPr>
            <p:ph idx="1"/>
          </p:nvPr>
        </p:nvSpPr>
        <p:spPr>
          <a:xfrm>
            <a:off x="833415" y="983808"/>
            <a:ext cx="10327008" cy="2305094"/>
          </a:xfrm>
        </p:spPr>
        <p:txBody>
          <a:bodyPr/>
          <a:lstStyle/>
          <a:p>
            <a:r>
              <a:rPr lang="en-US" dirty="0"/>
              <a:t>Note: there is still usefulness to a single test set.</a:t>
            </a:r>
          </a:p>
          <a:p>
            <a:endParaRPr lang="en-US" sz="1200" dirty="0"/>
          </a:p>
          <a:p>
            <a:r>
              <a:rPr lang="en-US" dirty="0"/>
              <a:t>Cross-validation is great to choose between many models or tune a hyperparameter (which we will see in a bit).   But the error of the model is likely under-evaluated.  Why?</a:t>
            </a:r>
          </a:p>
          <a:p>
            <a:endParaRPr lang="en-US" sz="1200" dirty="0"/>
          </a:p>
          <a:p>
            <a:r>
              <a:rPr lang="en-US" dirty="0"/>
              <a:t>This is where the original test set comes in to play:</a:t>
            </a:r>
          </a:p>
        </p:txBody>
      </p:sp>
      <p:sp>
        <p:nvSpPr>
          <p:cNvPr id="4" name="Slide Number Placeholder 3">
            <a:extLst>
              <a:ext uri="{FF2B5EF4-FFF2-40B4-BE49-F238E27FC236}">
                <a16:creationId xmlns:a16="http://schemas.microsoft.com/office/drawing/2014/main" id="{900A2521-08B0-5044-B789-624854290A09}"/>
              </a:ext>
            </a:extLst>
          </p:cNvPr>
          <p:cNvSpPr>
            <a:spLocks noGrp="1"/>
          </p:cNvSpPr>
          <p:nvPr>
            <p:ph type="sldNum" sz="quarter" idx="12"/>
          </p:nvPr>
        </p:nvSpPr>
        <p:spPr/>
        <p:txBody>
          <a:bodyPr/>
          <a:lstStyle/>
          <a:p>
            <a:fld id="{AD29F1E6-0A42-6342-8A19-FA364A33AB30}" type="slidenum">
              <a:rPr lang="en-US" smtClean="0"/>
              <a:t>26</a:t>
            </a:fld>
            <a:endParaRPr lang="en-US"/>
          </a:p>
        </p:txBody>
      </p:sp>
      <p:pic>
        <p:nvPicPr>
          <p:cNvPr id="5" name="Picture 4">
            <a:extLst>
              <a:ext uri="{FF2B5EF4-FFF2-40B4-BE49-F238E27FC236}">
                <a16:creationId xmlns:a16="http://schemas.microsoft.com/office/drawing/2014/main" id="{219CD949-BEC2-4A4B-9BD8-7A8810CF3537}"/>
              </a:ext>
            </a:extLst>
          </p:cNvPr>
          <p:cNvPicPr>
            <a:picLocks noChangeAspect="1"/>
          </p:cNvPicPr>
          <p:nvPr/>
        </p:nvPicPr>
        <p:blipFill>
          <a:blip r:embed="rId2"/>
          <a:stretch>
            <a:fillRect/>
          </a:stretch>
        </p:blipFill>
        <p:spPr>
          <a:xfrm>
            <a:off x="3517208" y="3983166"/>
            <a:ext cx="3810047" cy="2257213"/>
          </a:xfrm>
          <a:prstGeom prst="rect">
            <a:avLst/>
          </a:prstGeom>
        </p:spPr>
      </p:pic>
    </p:spTree>
    <p:extLst>
      <p:ext uri="{BB962C8B-B14F-4D97-AF65-F5344CB8AC3E}">
        <p14:creationId xmlns:p14="http://schemas.microsoft.com/office/powerpoint/2010/main" val="31782392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Lecture Outline</a:t>
            </a:r>
          </a:p>
        </p:txBody>
      </p:sp>
      <p:sp>
        <p:nvSpPr>
          <p:cNvPr id="7" name="Content Placeholder 6"/>
          <p:cNvSpPr>
            <a:spLocks noGrp="1"/>
          </p:cNvSpPr>
          <p:nvPr>
            <p:ph idx="1"/>
          </p:nvPr>
        </p:nvSpPr>
        <p:spPr>
          <a:xfrm>
            <a:off x="833415" y="1177758"/>
            <a:ext cx="10327008" cy="4188326"/>
          </a:xfrm>
        </p:spPr>
        <p:txBody>
          <a:bodyPr/>
          <a:lstStyle/>
          <a:p>
            <a:pPr>
              <a:spcAft>
                <a:spcPts val="1200"/>
              </a:spcAft>
            </a:pPr>
            <a:r>
              <a:rPr lang="en-US" dirty="0"/>
              <a:t>Brief Review</a:t>
            </a:r>
          </a:p>
          <a:p>
            <a:pPr>
              <a:spcAft>
                <a:spcPts val="1200"/>
              </a:spcAft>
            </a:pPr>
            <a:r>
              <a:rPr lang="en-US" dirty="0"/>
              <a:t>	- Overfitting</a:t>
            </a:r>
          </a:p>
          <a:p>
            <a:pPr>
              <a:spcAft>
                <a:spcPts val="1200"/>
              </a:spcAft>
            </a:pPr>
            <a:r>
              <a:rPr lang="en-US" dirty="0"/>
              <a:t>	- Variable Selection</a:t>
            </a:r>
          </a:p>
          <a:p>
            <a:pPr>
              <a:spcAft>
                <a:spcPts val="1200"/>
              </a:spcAft>
            </a:pPr>
            <a:r>
              <a:rPr lang="en-US" dirty="0"/>
              <a:t>Cross Validation </a:t>
            </a:r>
          </a:p>
          <a:p>
            <a:pPr>
              <a:spcAft>
                <a:spcPts val="1200"/>
              </a:spcAft>
            </a:pPr>
            <a:r>
              <a:rPr lang="en-US" b="1" dirty="0"/>
              <a:t>Regularization: LASSO and Ridge</a:t>
            </a:r>
          </a:p>
          <a:p>
            <a:pPr>
              <a:spcAft>
                <a:spcPts val="1200"/>
              </a:spcAft>
            </a:pPr>
            <a:r>
              <a:rPr lang="en-US" dirty="0"/>
              <a:t>Regularization Methods: A Comparison</a:t>
            </a:r>
          </a:p>
          <a:p>
            <a:pPr>
              <a:spcAft>
                <a:spcPts val="1200"/>
              </a:spcAft>
            </a:pPr>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t>27</a:t>
            </a:fld>
            <a:endParaRPr lang="en-US"/>
          </a:p>
        </p:txBody>
      </p:sp>
    </p:spTree>
    <p:extLst>
      <p:ext uri="{BB962C8B-B14F-4D97-AF65-F5344CB8AC3E}">
        <p14:creationId xmlns:p14="http://schemas.microsoft.com/office/powerpoint/2010/main" val="11987780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Regularization: An Overview</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a:spcAft>
                    <a:spcPts val="1200"/>
                  </a:spcAft>
                </a:pPr>
                <a:r>
                  <a:rPr lang="en-US" sz="2400" dirty="0"/>
                  <a:t>The idea of regularization revolves around modifying the loss function L; in particular, we add a regularization term that penalizes some specified properties of the model parameters</a:t>
                </a:r>
              </a:p>
              <a:p>
                <a:pPr>
                  <a:spcAft>
                    <a:spcPts val="1200"/>
                  </a:spcAft>
                </a:pPr>
                <a:endParaRPr lang="en-US" sz="2400" dirty="0"/>
              </a:p>
              <a:p>
                <a:pPr>
                  <a:spcAft>
                    <a:spcPts val="1200"/>
                  </a:spcAft>
                </a:pPr>
                <a:endParaRPr lang="en-US" sz="2400" dirty="0"/>
              </a:p>
              <a:p>
                <a:pPr>
                  <a:spcAft>
                    <a:spcPts val="1200"/>
                  </a:spcAft>
                </a:pPr>
                <a:r>
                  <a:rPr lang="en-US" sz="2400" dirty="0"/>
                  <a:t>where </a:t>
                </a:r>
                <a14:m>
                  <m:oMath xmlns:m="http://schemas.openxmlformats.org/officeDocument/2006/math">
                    <m:r>
                      <a:rPr lang="en-US" sz="2400" i="1" smtClean="0">
                        <a:latin typeface="Cambria Math" charset="0"/>
                        <a:ea typeface="Cambria Math" charset="0"/>
                        <a:cs typeface="Cambria Math" charset="0"/>
                      </a:rPr>
                      <m:t>𝜆</m:t>
                    </m:r>
                  </m:oMath>
                </a14:m>
                <a:r>
                  <a:rPr lang="en-US" sz="2400" dirty="0"/>
                  <a:t> is a scalar that gives the weight (or importance) of the regularization term.</a:t>
                </a:r>
              </a:p>
              <a:p>
                <a:pPr>
                  <a:spcAft>
                    <a:spcPts val="1200"/>
                  </a:spcAft>
                </a:pPr>
                <a:r>
                  <a:rPr lang="en-US" sz="2400" dirty="0"/>
                  <a:t>Fitting the model using the modified loss function </a:t>
                </a:r>
                <a:r>
                  <a:rPr lang="en-US" sz="2400" i="1" dirty="0" err="1"/>
                  <a:t>L</a:t>
                </a:r>
                <a:r>
                  <a:rPr lang="en-US" sz="2400" i="1" baseline="-25000" dirty="0" err="1"/>
                  <a:t>reg</a:t>
                </a:r>
                <a:r>
                  <a:rPr lang="en-US" sz="2400" dirty="0"/>
                  <a:t> would result in model parameter estimates with desirable properties (specified by </a:t>
                </a:r>
                <a:r>
                  <a:rPr lang="en-US" sz="2400" i="1" dirty="0"/>
                  <a:t>R</a:t>
                </a:r>
                <a:r>
                  <a:rPr lang="en-US" sz="2400" dirty="0"/>
                  <a:t>).</a:t>
                </a:r>
              </a:p>
              <a:p>
                <a:pPr>
                  <a:spcAft>
                    <a:spcPts val="1200"/>
                  </a:spcAft>
                </a:pPr>
                <a:endParaRPr lang="en-US" sz="2400" dirty="0"/>
              </a:p>
              <a:p>
                <a:pPr>
                  <a:spcAft>
                    <a:spcPts val="1200"/>
                  </a:spcAft>
                </a:pPr>
                <a:endParaRPr lang="en-US" sz="2400" dirty="0"/>
              </a:p>
              <a:p>
                <a:pPr>
                  <a:spcAft>
                    <a:spcPts val="1200"/>
                  </a:spcAft>
                </a:pPr>
                <a:endParaRPr lang="en-US" sz="2400"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860" t="-2395" b="-108982"/>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8C616E8F-BF65-1643-9F00-FF84D0665BC6}" type="slidenum">
              <a:rPr lang="en-US" smtClean="0"/>
              <a:t>28</a:t>
            </a:fld>
            <a:endParaRPr lang="en-US"/>
          </a:p>
        </p:txBody>
      </p:sp>
      <p:pic>
        <p:nvPicPr>
          <p:cNvPr id="4" name="Picture 3"/>
          <p:cNvPicPr>
            <a:picLocks noChangeAspect="1"/>
          </p:cNvPicPr>
          <p:nvPr/>
        </p:nvPicPr>
        <p:blipFill>
          <a:blip r:embed="rId3"/>
          <a:stretch>
            <a:fillRect/>
          </a:stretch>
        </p:blipFill>
        <p:spPr>
          <a:xfrm>
            <a:off x="3922859" y="2812538"/>
            <a:ext cx="4148119" cy="404176"/>
          </a:xfrm>
          <a:prstGeom prst="rect">
            <a:avLst/>
          </a:prstGeom>
        </p:spPr>
      </p:pic>
    </p:spTree>
    <p:extLst>
      <p:ext uri="{BB962C8B-B14F-4D97-AF65-F5344CB8AC3E}">
        <p14:creationId xmlns:p14="http://schemas.microsoft.com/office/powerpoint/2010/main" val="2897948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LASSO Regression</a:t>
            </a:r>
          </a:p>
        </p:txBody>
      </p:sp>
      <p:sp>
        <p:nvSpPr>
          <p:cNvPr id="3" name="Content Placeholder 2"/>
          <p:cNvSpPr>
            <a:spLocks noGrp="1"/>
          </p:cNvSpPr>
          <p:nvPr>
            <p:ph idx="1"/>
          </p:nvPr>
        </p:nvSpPr>
        <p:spPr>
          <a:xfrm>
            <a:off x="833414" y="1177758"/>
            <a:ext cx="10644711" cy="2111143"/>
          </a:xfrm>
        </p:spPr>
        <p:txBody>
          <a:bodyPr/>
          <a:lstStyle/>
          <a:p>
            <a:pPr>
              <a:spcAft>
                <a:spcPts val="1200"/>
              </a:spcAft>
            </a:pPr>
            <a:r>
              <a:rPr lang="en-US" sz="2400" dirty="0"/>
              <a:t>Since we wish to discourage extreme values in model parameter</a:t>
            </a:r>
            <a:r>
              <a:rPr lang="en-US" sz="2400"/>
              <a:t>, we need </a:t>
            </a:r>
            <a:r>
              <a:rPr lang="en-US" sz="2400" dirty="0"/>
              <a:t>to choose a regularization term that penalizes parameter magnitudes. For our loss function, we will again use MSE.</a:t>
            </a:r>
          </a:p>
          <a:p>
            <a:pPr>
              <a:spcAft>
                <a:spcPts val="1200"/>
              </a:spcAft>
            </a:pPr>
            <a:r>
              <a:rPr lang="en-US" sz="2400" dirty="0"/>
              <a:t>Together our regularized loss function is:</a:t>
            </a:r>
          </a:p>
          <a:p>
            <a:pPr>
              <a:spcAft>
                <a:spcPts val="1200"/>
              </a:spcAft>
            </a:pPr>
            <a:endParaRPr lang="en-US" sz="2400" dirty="0"/>
          </a:p>
          <a:p>
            <a:pPr>
              <a:spcAft>
                <a:spcPts val="1200"/>
              </a:spcAft>
            </a:pPr>
            <a:endParaRPr lang="en-US" sz="2400" dirty="0"/>
          </a:p>
          <a:p>
            <a:pPr>
              <a:spcAft>
                <a:spcPts val="1200"/>
              </a:spcAft>
            </a:pPr>
            <a:r>
              <a:rPr lang="en-US" sz="2400" dirty="0"/>
              <a:t>Note that              is the </a:t>
            </a:r>
            <a:r>
              <a:rPr lang="en-US" sz="2400" b="1" i="1" dirty="0">
                <a:latin typeface="STIXGeneral" charset="0"/>
                <a:ea typeface="STIXGeneral" charset="0"/>
                <a:cs typeface="STIXGeneral" charset="0"/>
              </a:rPr>
              <a:t>l</a:t>
            </a:r>
            <a:r>
              <a:rPr lang="en-US" sz="2400" b="1" baseline="-25000" dirty="0"/>
              <a:t>1 </a:t>
            </a:r>
            <a:r>
              <a:rPr lang="en-US" sz="2400" dirty="0"/>
              <a:t>norm of the vector </a:t>
            </a:r>
            <a:r>
              <a:rPr lang="en-US" sz="2400" b="1" i="1" dirty="0">
                <a:latin typeface="Symbol" charset="2"/>
                <a:ea typeface="Symbol" charset="2"/>
                <a:cs typeface="Symbol" charset="2"/>
              </a:rPr>
              <a:t>b</a:t>
            </a:r>
            <a:endParaRPr lang="en-US" sz="2400" dirty="0"/>
          </a:p>
          <a:p>
            <a:pPr>
              <a:spcAft>
                <a:spcPts val="1200"/>
              </a:spcAft>
            </a:pPr>
            <a:endParaRPr lang="en-US" sz="2400" dirty="0"/>
          </a:p>
          <a:p>
            <a:pPr>
              <a:spcAft>
                <a:spcPts val="1200"/>
              </a:spcAft>
            </a:pPr>
            <a:endParaRPr lang="en-US" sz="2400" dirty="0"/>
          </a:p>
        </p:txBody>
      </p:sp>
      <p:sp>
        <p:nvSpPr>
          <p:cNvPr id="4" name="Slide Number Placeholder 3"/>
          <p:cNvSpPr>
            <a:spLocks noGrp="1"/>
          </p:cNvSpPr>
          <p:nvPr>
            <p:ph type="sldNum" sz="quarter" idx="12"/>
          </p:nvPr>
        </p:nvSpPr>
        <p:spPr/>
        <p:txBody>
          <a:bodyPr/>
          <a:lstStyle/>
          <a:p>
            <a:fld id="{8C616E8F-BF65-1643-9F00-FF84D0665BC6}" type="slidenum">
              <a:rPr lang="en-US" smtClean="0"/>
              <a:t>29</a:t>
            </a:fld>
            <a:endParaRPr lang="en-US"/>
          </a:p>
        </p:txBody>
      </p:sp>
      <p:pic>
        <p:nvPicPr>
          <p:cNvPr id="5" name="Picture 4"/>
          <p:cNvPicPr>
            <a:picLocks noChangeAspect="1"/>
          </p:cNvPicPr>
          <p:nvPr/>
        </p:nvPicPr>
        <p:blipFill>
          <a:blip r:embed="rId2"/>
          <a:stretch>
            <a:fillRect/>
          </a:stretch>
        </p:blipFill>
        <p:spPr>
          <a:xfrm>
            <a:off x="2558303" y="3071469"/>
            <a:ext cx="6716629" cy="1066589"/>
          </a:xfrm>
          <a:prstGeom prst="rect">
            <a:avLst/>
          </a:prstGeom>
        </p:spPr>
      </p:pic>
      <p:pic>
        <p:nvPicPr>
          <p:cNvPr id="7" name="Picture 6"/>
          <p:cNvPicPr>
            <a:picLocks noChangeAspect="1"/>
          </p:cNvPicPr>
          <p:nvPr/>
        </p:nvPicPr>
        <p:blipFill>
          <a:blip r:embed="rId3"/>
          <a:stretch>
            <a:fillRect/>
          </a:stretch>
        </p:blipFill>
        <p:spPr>
          <a:xfrm>
            <a:off x="2392447" y="4160785"/>
            <a:ext cx="711700" cy="724759"/>
          </a:xfrm>
          <a:prstGeom prst="rect">
            <a:avLst/>
          </a:prstGeom>
        </p:spPr>
      </p:pic>
      <p:pic>
        <p:nvPicPr>
          <p:cNvPr id="8" name="Picture 7"/>
          <p:cNvPicPr>
            <a:picLocks noChangeAspect="1"/>
          </p:cNvPicPr>
          <p:nvPr/>
        </p:nvPicPr>
        <p:blipFill>
          <a:blip r:embed="rId4"/>
          <a:stretch>
            <a:fillRect/>
          </a:stretch>
        </p:blipFill>
        <p:spPr>
          <a:xfrm>
            <a:off x="4710542" y="4987216"/>
            <a:ext cx="2412152" cy="1159086"/>
          </a:xfrm>
          <a:prstGeom prst="rect">
            <a:avLst/>
          </a:prstGeom>
        </p:spPr>
      </p:pic>
    </p:spTree>
    <p:extLst>
      <p:ext uri="{BB962C8B-B14F-4D97-AF65-F5344CB8AC3E}">
        <p14:creationId xmlns:p14="http://schemas.microsoft.com/office/powerpoint/2010/main" val="6320292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Overfitting</a:t>
            </a:r>
          </a:p>
        </p:txBody>
      </p:sp>
      <p:sp>
        <p:nvSpPr>
          <p:cNvPr id="3" name="Slide Number Placeholder 2"/>
          <p:cNvSpPr>
            <a:spLocks noGrp="1"/>
          </p:cNvSpPr>
          <p:nvPr>
            <p:ph type="sldNum" sz="quarter" idx="12"/>
          </p:nvPr>
        </p:nvSpPr>
        <p:spPr/>
        <p:txBody>
          <a:bodyPr/>
          <a:lstStyle/>
          <a:p>
            <a:fld id="{8C616E8F-BF65-1643-9F00-FF84D0665BC6}" type="slidenum">
              <a:rPr lang="en-US" smtClean="0"/>
              <a:t>3</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7000" y="1143000"/>
            <a:ext cx="6858000" cy="4572000"/>
          </a:xfrm>
          <a:prstGeom prst="rect">
            <a:avLst/>
          </a:prstGeom>
        </p:spPr>
      </p:pic>
    </p:spTree>
    <p:extLst>
      <p:ext uri="{BB962C8B-B14F-4D97-AF65-F5344CB8AC3E}">
        <p14:creationId xmlns:p14="http://schemas.microsoft.com/office/powerpoint/2010/main" val="114432387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LASSO Regression</a:t>
            </a:r>
          </a:p>
        </p:txBody>
      </p:sp>
      <p:sp>
        <p:nvSpPr>
          <p:cNvPr id="3" name="Content Placeholder 2"/>
          <p:cNvSpPr>
            <a:spLocks noGrp="1"/>
          </p:cNvSpPr>
          <p:nvPr>
            <p:ph idx="1"/>
          </p:nvPr>
        </p:nvSpPr>
        <p:spPr/>
        <p:txBody>
          <a:bodyPr/>
          <a:lstStyle/>
          <a:p>
            <a:pPr>
              <a:spcAft>
                <a:spcPts val="1200"/>
              </a:spcAft>
            </a:pPr>
            <a:r>
              <a:rPr lang="en-US" sz="2400" dirty="0"/>
              <a:t>Hence, we often say that </a:t>
            </a:r>
            <a:r>
              <a:rPr lang="en-US" sz="2400" i="1" dirty="0"/>
              <a:t>L</a:t>
            </a:r>
            <a:r>
              <a:rPr lang="en-US" sz="2400" baseline="-25000" dirty="0"/>
              <a:t>LASSO</a:t>
            </a:r>
            <a:r>
              <a:rPr lang="en-US" sz="2400" dirty="0"/>
              <a:t> is the loss function for </a:t>
            </a:r>
            <a:r>
              <a:rPr lang="en-US" sz="2400" b="1" i="1" dirty="0">
                <a:latin typeface="STIXGeneral" charset="0"/>
                <a:ea typeface="STIXGeneral" charset="0"/>
                <a:cs typeface="STIXGeneral" charset="0"/>
              </a:rPr>
              <a:t>l</a:t>
            </a:r>
            <a:r>
              <a:rPr lang="en-US" sz="2400" b="1" baseline="-25000" dirty="0"/>
              <a:t>1</a:t>
            </a:r>
            <a:r>
              <a:rPr lang="en-US" sz="2400" b="1" dirty="0"/>
              <a:t> </a:t>
            </a:r>
            <a:r>
              <a:rPr lang="en-US" sz="2400" dirty="0"/>
              <a:t>regularization.</a:t>
            </a:r>
          </a:p>
          <a:p>
            <a:pPr>
              <a:spcAft>
                <a:spcPts val="1200"/>
              </a:spcAft>
            </a:pPr>
            <a:r>
              <a:rPr lang="en-US" sz="2400" dirty="0"/>
              <a:t>Finding the model parameters </a:t>
            </a:r>
            <a:r>
              <a:rPr lang="en-US" sz="2400" b="1" i="1" dirty="0" err="1">
                <a:latin typeface="Symbol" charset="2"/>
                <a:ea typeface="Symbol" charset="2"/>
                <a:cs typeface="Symbol" charset="2"/>
              </a:rPr>
              <a:t>b</a:t>
            </a:r>
            <a:r>
              <a:rPr lang="en-US" sz="2400" baseline="-25000" dirty="0" err="1">
                <a:latin typeface="Karla" charset="0"/>
                <a:ea typeface="Karla" charset="0"/>
                <a:cs typeface="Karla" charset="0"/>
              </a:rPr>
              <a:t>LASSO</a:t>
            </a:r>
            <a:r>
              <a:rPr lang="en-US" sz="2400" dirty="0">
                <a:latin typeface="Karla" charset="0"/>
                <a:ea typeface="Karla" charset="0"/>
                <a:cs typeface="Karla" charset="0"/>
              </a:rPr>
              <a:t> that</a:t>
            </a:r>
            <a:r>
              <a:rPr lang="en-US" sz="2400" dirty="0"/>
              <a:t> minimize the </a:t>
            </a:r>
            <a:r>
              <a:rPr lang="en-US" sz="2400" b="1" i="1" dirty="0">
                <a:latin typeface="STIXGeneral" charset="0"/>
                <a:ea typeface="STIXGeneral" charset="0"/>
                <a:cs typeface="STIXGeneral" charset="0"/>
              </a:rPr>
              <a:t>l</a:t>
            </a:r>
            <a:r>
              <a:rPr lang="en-US" sz="2400" b="1" baseline="-25000" dirty="0"/>
              <a:t>1 </a:t>
            </a:r>
            <a:r>
              <a:rPr lang="en-US" sz="2400" dirty="0"/>
              <a:t>regularized loss function is called </a:t>
            </a:r>
            <a:r>
              <a:rPr lang="en-US" sz="2400" b="1" i="1" dirty="0"/>
              <a:t>LASSO regression</a:t>
            </a:r>
            <a:r>
              <a:rPr lang="en-US" sz="2400" dirty="0"/>
              <a:t>.</a:t>
            </a:r>
          </a:p>
        </p:txBody>
      </p:sp>
      <p:sp>
        <p:nvSpPr>
          <p:cNvPr id="4" name="Slide Number Placeholder 3"/>
          <p:cNvSpPr>
            <a:spLocks noGrp="1"/>
          </p:cNvSpPr>
          <p:nvPr>
            <p:ph type="sldNum" sz="quarter" idx="12"/>
          </p:nvPr>
        </p:nvSpPr>
        <p:spPr/>
        <p:txBody>
          <a:bodyPr/>
          <a:lstStyle/>
          <a:p>
            <a:fld id="{8C616E8F-BF65-1643-9F00-FF84D0665BC6}" type="slidenum">
              <a:rPr lang="en-US" smtClean="0"/>
              <a:t>30</a:t>
            </a:fld>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734512"/>
            <a:ext cx="12192000" cy="4123488"/>
          </a:xfrm>
          <a:prstGeom prst="rect">
            <a:avLst/>
          </a:prstGeom>
        </p:spPr>
      </p:pic>
    </p:spTree>
    <p:extLst>
      <p:ext uri="{BB962C8B-B14F-4D97-AF65-F5344CB8AC3E}">
        <p14:creationId xmlns:p14="http://schemas.microsoft.com/office/powerpoint/2010/main" val="3410279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Ridge Regression</a:t>
            </a:r>
          </a:p>
        </p:txBody>
      </p:sp>
      <p:sp>
        <p:nvSpPr>
          <p:cNvPr id="3" name="Content Placeholder 2"/>
          <p:cNvSpPr>
            <a:spLocks noGrp="1"/>
          </p:cNvSpPr>
          <p:nvPr>
            <p:ph idx="1"/>
          </p:nvPr>
        </p:nvSpPr>
        <p:spPr>
          <a:xfrm>
            <a:off x="833415" y="1177758"/>
            <a:ext cx="10632680" cy="2111143"/>
          </a:xfrm>
        </p:spPr>
        <p:txBody>
          <a:bodyPr/>
          <a:lstStyle/>
          <a:p>
            <a:r>
              <a:rPr lang="en-US" sz="2400" dirty="0"/>
              <a:t>Alternatively, we can choose a regularization term that penalizes the squares of the parameter magnitudes. Then, our regularized loss function is:</a:t>
            </a:r>
          </a:p>
          <a:p>
            <a:endParaRPr lang="en-US" sz="2400" dirty="0"/>
          </a:p>
          <a:p>
            <a:endParaRPr lang="en-US" sz="2400" dirty="0"/>
          </a:p>
          <a:p>
            <a:endParaRPr lang="en-US" sz="2400" dirty="0"/>
          </a:p>
          <a:p>
            <a:r>
              <a:rPr lang="en-US" sz="2400" dirty="0"/>
              <a:t>Note that               is the </a:t>
            </a:r>
            <a:r>
              <a:rPr lang="en-US" sz="2400" b="1" i="1" dirty="0">
                <a:latin typeface="STIXGeneral" charset="0"/>
                <a:ea typeface="STIXGeneral" charset="0"/>
                <a:cs typeface="STIXGeneral" charset="0"/>
              </a:rPr>
              <a:t>l</a:t>
            </a:r>
            <a:r>
              <a:rPr lang="en-US" sz="2400" b="1" baseline="-25000" dirty="0"/>
              <a:t>2 </a:t>
            </a:r>
            <a:r>
              <a:rPr lang="en-US" sz="2400" dirty="0"/>
              <a:t>norm of the vector </a:t>
            </a:r>
            <a:r>
              <a:rPr lang="en-US" sz="2400" b="1" i="1" dirty="0">
                <a:latin typeface="Symbol" charset="2"/>
                <a:ea typeface="Symbol" charset="2"/>
                <a:cs typeface="Symbol" charset="2"/>
              </a:rPr>
              <a:t>b</a:t>
            </a:r>
          </a:p>
          <a:p>
            <a:endParaRPr lang="en-US" sz="2400" b="1" i="1" dirty="0">
              <a:latin typeface="Symbol" charset="2"/>
              <a:ea typeface="Symbol" charset="2"/>
              <a:cs typeface="Symbol" charset="2"/>
            </a:endParaRPr>
          </a:p>
          <a:p>
            <a:endParaRPr lang="en-US" sz="2400" dirty="0"/>
          </a:p>
        </p:txBody>
      </p:sp>
      <p:sp>
        <p:nvSpPr>
          <p:cNvPr id="7" name="Slide Number Placeholder 6"/>
          <p:cNvSpPr>
            <a:spLocks noGrp="1"/>
          </p:cNvSpPr>
          <p:nvPr>
            <p:ph type="sldNum" sz="quarter" idx="12"/>
          </p:nvPr>
        </p:nvSpPr>
        <p:spPr/>
        <p:txBody>
          <a:bodyPr/>
          <a:lstStyle/>
          <a:p>
            <a:fld id="{8C616E8F-BF65-1643-9F00-FF84D0665BC6}" type="slidenum">
              <a:rPr lang="en-US" smtClean="0"/>
              <a:t>31</a:t>
            </a:fld>
            <a:endParaRPr lang="en-US"/>
          </a:p>
        </p:txBody>
      </p:sp>
      <p:pic>
        <p:nvPicPr>
          <p:cNvPr id="4" name="Picture 3"/>
          <p:cNvPicPr>
            <a:picLocks noChangeAspect="1"/>
          </p:cNvPicPr>
          <p:nvPr/>
        </p:nvPicPr>
        <p:blipFill>
          <a:blip r:embed="rId2"/>
          <a:stretch>
            <a:fillRect/>
          </a:stretch>
        </p:blipFill>
        <p:spPr>
          <a:xfrm>
            <a:off x="2730165" y="2242626"/>
            <a:ext cx="6731669" cy="1142531"/>
          </a:xfrm>
          <a:prstGeom prst="rect">
            <a:avLst/>
          </a:prstGeom>
        </p:spPr>
      </p:pic>
      <p:pic>
        <p:nvPicPr>
          <p:cNvPr id="5" name="Picture 4"/>
          <p:cNvPicPr>
            <a:picLocks noChangeAspect="1"/>
          </p:cNvPicPr>
          <p:nvPr/>
        </p:nvPicPr>
        <p:blipFill>
          <a:blip r:embed="rId3"/>
          <a:stretch>
            <a:fillRect/>
          </a:stretch>
        </p:blipFill>
        <p:spPr>
          <a:xfrm>
            <a:off x="2371414" y="3553264"/>
            <a:ext cx="813758" cy="716882"/>
          </a:xfrm>
          <a:prstGeom prst="rect">
            <a:avLst/>
          </a:prstGeom>
        </p:spPr>
      </p:pic>
      <p:pic>
        <p:nvPicPr>
          <p:cNvPr id="6" name="Picture 5"/>
          <p:cNvPicPr>
            <a:picLocks noChangeAspect="1"/>
          </p:cNvPicPr>
          <p:nvPr/>
        </p:nvPicPr>
        <p:blipFill>
          <a:blip r:embed="rId4"/>
          <a:stretch>
            <a:fillRect/>
          </a:stretch>
        </p:blipFill>
        <p:spPr>
          <a:xfrm>
            <a:off x="5061952" y="4626818"/>
            <a:ext cx="2181058" cy="1131296"/>
          </a:xfrm>
          <a:prstGeom prst="rect">
            <a:avLst/>
          </a:prstGeom>
        </p:spPr>
      </p:pic>
    </p:spTree>
    <p:extLst>
      <p:ext uri="{BB962C8B-B14F-4D97-AF65-F5344CB8AC3E}">
        <p14:creationId xmlns:p14="http://schemas.microsoft.com/office/powerpoint/2010/main" val="218773198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Ridge Regression</a:t>
            </a:r>
          </a:p>
        </p:txBody>
      </p:sp>
      <p:sp>
        <p:nvSpPr>
          <p:cNvPr id="3" name="Content Placeholder 2"/>
          <p:cNvSpPr>
            <a:spLocks noGrp="1"/>
          </p:cNvSpPr>
          <p:nvPr>
            <p:ph idx="1"/>
          </p:nvPr>
        </p:nvSpPr>
        <p:spPr/>
        <p:txBody>
          <a:bodyPr/>
          <a:lstStyle/>
          <a:p>
            <a:pPr>
              <a:spcAft>
                <a:spcPts val="1200"/>
              </a:spcAft>
            </a:pPr>
            <a:r>
              <a:rPr lang="en-US" sz="2400" dirty="0"/>
              <a:t>Hence, we often say that </a:t>
            </a:r>
            <a:r>
              <a:rPr lang="en-US" sz="2400" i="1" dirty="0" err="1"/>
              <a:t>L</a:t>
            </a:r>
            <a:r>
              <a:rPr lang="en-US" sz="2400" baseline="-25000" dirty="0" err="1"/>
              <a:t>ridge</a:t>
            </a:r>
            <a:r>
              <a:rPr lang="en-US" sz="2400" dirty="0"/>
              <a:t> is the loss function for </a:t>
            </a:r>
            <a:r>
              <a:rPr lang="en-US" sz="2400" b="1" i="1" dirty="0">
                <a:latin typeface="STIXGeneral" charset="0"/>
                <a:ea typeface="STIXGeneral" charset="0"/>
                <a:cs typeface="STIXGeneral" charset="0"/>
              </a:rPr>
              <a:t>l</a:t>
            </a:r>
            <a:r>
              <a:rPr lang="en-US" sz="2400" b="1" baseline="-25000" dirty="0"/>
              <a:t>2</a:t>
            </a:r>
            <a:r>
              <a:rPr lang="en-US" sz="2400" b="1" dirty="0"/>
              <a:t> </a:t>
            </a:r>
            <a:r>
              <a:rPr lang="en-US" sz="2400" dirty="0"/>
              <a:t>regularization.</a:t>
            </a:r>
          </a:p>
          <a:p>
            <a:pPr>
              <a:spcAft>
                <a:spcPts val="1200"/>
              </a:spcAft>
            </a:pPr>
            <a:r>
              <a:rPr lang="en-US" sz="2400" dirty="0"/>
              <a:t>Finding the model parameters </a:t>
            </a:r>
            <a:r>
              <a:rPr lang="en-US" sz="2400" b="1" i="1" dirty="0">
                <a:latin typeface="Symbol" charset="2"/>
                <a:ea typeface="Symbol" charset="2"/>
                <a:cs typeface="Symbol" charset="2"/>
              </a:rPr>
              <a:t>b</a:t>
            </a:r>
            <a:r>
              <a:rPr lang="en-US" sz="2400" baseline="-25000" dirty="0">
                <a:latin typeface="Karla" charset="0"/>
                <a:ea typeface="Karla" charset="0"/>
                <a:cs typeface="Karla" charset="0"/>
              </a:rPr>
              <a:t>ridge</a:t>
            </a:r>
            <a:r>
              <a:rPr lang="en-US" sz="2400" dirty="0">
                <a:latin typeface="Karla" charset="0"/>
                <a:ea typeface="Karla" charset="0"/>
                <a:cs typeface="Karla" charset="0"/>
              </a:rPr>
              <a:t> that</a:t>
            </a:r>
            <a:r>
              <a:rPr lang="en-US" sz="2400" dirty="0"/>
              <a:t> minimize the </a:t>
            </a:r>
            <a:r>
              <a:rPr lang="en-US" sz="2400" b="1" i="1" dirty="0">
                <a:latin typeface="STIXGeneral" charset="0"/>
                <a:ea typeface="STIXGeneral" charset="0"/>
                <a:cs typeface="STIXGeneral" charset="0"/>
              </a:rPr>
              <a:t>l</a:t>
            </a:r>
            <a:r>
              <a:rPr lang="en-US" sz="2400" b="1" baseline="-25000" dirty="0"/>
              <a:t>2 </a:t>
            </a:r>
            <a:r>
              <a:rPr lang="en-US" sz="2400" dirty="0"/>
              <a:t>regularized loss function is called </a:t>
            </a:r>
            <a:r>
              <a:rPr lang="en-US" sz="2400" b="1" i="1" dirty="0"/>
              <a:t>ridge regression.</a:t>
            </a:r>
            <a:endParaRPr lang="en-US" sz="2400" dirty="0"/>
          </a:p>
        </p:txBody>
      </p:sp>
      <p:sp>
        <p:nvSpPr>
          <p:cNvPr id="4" name="Slide Number Placeholder 3"/>
          <p:cNvSpPr>
            <a:spLocks noGrp="1"/>
          </p:cNvSpPr>
          <p:nvPr>
            <p:ph type="sldNum" sz="quarter" idx="12"/>
          </p:nvPr>
        </p:nvSpPr>
        <p:spPr/>
        <p:txBody>
          <a:bodyPr/>
          <a:lstStyle/>
          <a:p>
            <a:fld id="{8C616E8F-BF65-1643-9F00-FF84D0665BC6}" type="slidenum">
              <a:rPr lang="en-US" smtClean="0"/>
              <a:t>32</a:t>
            </a:fld>
            <a:endParaRPr lang="en-US"/>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7309" y="2648658"/>
            <a:ext cx="10985777" cy="4209342"/>
          </a:xfrm>
          <a:prstGeom prst="rect">
            <a:avLst/>
          </a:prstGeom>
        </p:spPr>
      </p:pic>
    </p:spTree>
    <p:extLst>
      <p:ext uri="{BB962C8B-B14F-4D97-AF65-F5344CB8AC3E}">
        <p14:creationId xmlns:p14="http://schemas.microsoft.com/office/powerpoint/2010/main" val="2584810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Choosing </a:t>
            </a:r>
            <a:r>
              <a:rPr lang="en-US" dirty="0">
                <a:latin typeface="Symbol" charset="2"/>
                <a:ea typeface="Symbol" charset="2"/>
                <a:cs typeface="Symbol" charset="2"/>
              </a:rPr>
              <a:t>l</a:t>
            </a:r>
          </a:p>
        </p:txBody>
      </p:sp>
      <p:sp>
        <p:nvSpPr>
          <p:cNvPr id="3" name="Content Placeholder 2"/>
          <p:cNvSpPr>
            <a:spLocks noGrp="1"/>
          </p:cNvSpPr>
          <p:nvPr>
            <p:ph idx="1"/>
          </p:nvPr>
        </p:nvSpPr>
        <p:spPr/>
        <p:txBody>
          <a:bodyPr/>
          <a:lstStyle/>
          <a:p>
            <a:pPr>
              <a:spcAft>
                <a:spcPts val="1200"/>
              </a:spcAft>
            </a:pPr>
            <a:r>
              <a:rPr lang="en-US" sz="2400" dirty="0"/>
              <a:t>In both ridge and LASSO regression, we see that the larger our choice of the </a:t>
            </a:r>
            <a:r>
              <a:rPr lang="en-US" sz="2400" b="1" dirty="0"/>
              <a:t>regularization parameter </a:t>
            </a:r>
            <a:r>
              <a:rPr lang="en-US" sz="2400" dirty="0">
                <a:latin typeface="Symbol" charset="2"/>
                <a:ea typeface="Symbol" charset="2"/>
                <a:cs typeface="Symbol" charset="2"/>
              </a:rPr>
              <a:t>l, </a:t>
            </a:r>
            <a:r>
              <a:rPr lang="en-US" sz="2400" dirty="0"/>
              <a:t>the more heavily we penalize large values in </a:t>
            </a:r>
            <a:r>
              <a:rPr lang="en-US" sz="2400" b="1" i="1" dirty="0">
                <a:latin typeface="Symbol" charset="2"/>
                <a:ea typeface="Symbol" charset="2"/>
                <a:cs typeface="Symbol" charset="2"/>
              </a:rPr>
              <a:t>b,</a:t>
            </a:r>
            <a:endParaRPr lang="en-US" sz="2400" dirty="0"/>
          </a:p>
          <a:p>
            <a:pPr marL="342900" indent="-342900">
              <a:spcAft>
                <a:spcPts val="1200"/>
              </a:spcAft>
              <a:buFont typeface="Arial" charset="0"/>
              <a:buChar char="•"/>
            </a:pPr>
            <a:r>
              <a:rPr lang="en-US" sz="2400" dirty="0"/>
              <a:t>If </a:t>
            </a:r>
            <a:r>
              <a:rPr lang="en-US" sz="2400" dirty="0">
                <a:latin typeface="Symbol" charset="2"/>
                <a:ea typeface="Symbol" charset="2"/>
                <a:cs typeface="Symbol" charset="2"/>
              </a:rPr>
              <a:t>l </a:t>
            </a:r>
            <a:r>
              <a:rPr lang="en-US" sz="2400" dirty="0"/>
              <a:t>is close to zero, we recover the MSE, i.e. ridge and LASSO regression is just ordinary regression.</a:t>
            </a:r>
          </a:p>
          <a:p>
            <a:pPr marL="342900" indent="-342900">
              <a:spcAft>
                <a:spcPts val="1200"/>
              </a:spcAft>
              <a:buFont typeface="Arial" charset="0"/>
              <a:buChar char="•"/>
            </a:pPr>
            <a:r>
              <a:rPr lang="en-US" sz="2400" dirty="0"/>
              <a:t>If </a:t>
            </a:r>
            <a:r>
              <a:rPr lang="en-US" sz="2400" dirty="0">
                <a:latin typeface="Symbol" charset="2"/>
                <a:ea typeface="Symbol" charset="2"/>
                <a:cs typeface="Symbol" charset="2"/>
              </a:rPr>
              <a:t>l </a:t>
            </a:r>
            <a:r>
              <a:rPr lang="en-US" sz="2400" dirty="0"/>
              <a:t>is sufficiently large, the MSE term in the regularized loss function will be insignificant and the regularization term will force </a:t>
            </a:r>
            <a:r>
              <a:rPr lang="en-US" sz="2400" b="1" i="1" dirty="0">
                <a:latin typeface="Symbol" charset="2"/>
                <a:ea typeface="Symbol" charset="2"/>
                <a:cs typeface="Symbol" charset="2"/>
              </a:rPr>
              <a:t>b</a:t>
            </a:r>
            <a:r>
              <a:rPr lang="en-US" sz="2400" baseline="-25000" dirty="0">
                <a:latin typeface="Karla" charset="0"/>
                <a:ea typeface="Karla" charset="0"/>
                <a:cs typeface="Karla" charset="0"/>
              </a:rPr>
              <a:t>ridge</a:t>
            </a:r>
            <a:r>
              <a:rPr lang="en-US" sz="2400" dirty="0"/>
              <a:t> and </a:t>
            </a:r>
            <a:r>
              <a:rPr lang="en-US" sz="2400" b="1" i="1" dirty="0" err="1">
                <a:latin typeface="Symbol" charset="2"/>
                <a:ea typeface="Symbol" charset="2"/>
                <a:cs typeface="Symbol" charset="2"/>
              </a:rPr>
              <a:t>b</a:t>
            </a:r>
            <a:r>
              <a:rPr lang="en-US" sz="2400" baseline="-25000" dirty="0" err="1">
                <a:latin typeface="Karla" charset="0"/>
                <a:ea typeface="Karla" charset="0"/>
                <a:cs typeface="Karla" charset="0"/>
              </a:rPr>
              <a:t>LASSO</a:t>
            </a:r>
            <a:r>
              <a:rPr lang="en-US" sz="2400" baseline="-25000" dirty="0">
                <a:latin typeface="Karla" charset="0"/>
                <a:ea typeface="Karla" charset="0"/>
                <a:cs typeface="Karla" charset="0"/>
              </a:rPr>
              <a:t> </a:t>
            </a:r>
            <a:r>
              <a:rPr lang="en-US" sz="2400" dirty="0"/>
              <a:t>to be close to zero.</a:t>
            </a:r>
          </a:p>
          <a:p>
            <a:pPr>
              <a:spcAft>
                <a:spcPts val="1200"/>
              </a:spcAft>
            </a:pPr>
            <a:r>
              <a:rPr lang="en-US" sz="2400" dirty="0"/>
              <a:t>To avoid ad-hoc choices, we should select </a:t>
            </a:r>
            <a:r>
              <a:rPr lang="en-US" sz="2400" dirty="0">
                <a:latin typeface="Symbol" charset="2"/>
                <a:ea typeface="Symbol" charset="2"/>
                <a:cs typeface="Symbol" charset="2"/>
              </a:rPr>
              <a:t>l</a:t>
            </a:r>
            <a:r>
              <a:rPr lang="en-US" sz="2400" dirty="0"/>
              <a:t> using cross-validation.</a:t>
            </a:r>
          </a:p>
        </p:txBody>
      </p:sp>
      <p:sp>
        <p:nvSpPr>
          <p:cNvPr id="4" name="Slide Number Placeholder 3"/>
          <p:cNvSpPr>
            <a:spLocks noGrp="1"/>
          </p:cNvSpPr>
          <p:nvPr>
            <p:ph type="sldNum" sz="quarter" idx="12"/>
          </p:nvPr>
        </p:nvSpPr>
        <p:spPr/>
        <p:txBody>
          <a:bodyPr/>
          <a:lstStyle/>
          <a:p>
            <a:fld id="{8C616E8F-BF65-1643-9F00-FF84D0665BC6}" type="slidenum">
              <a:rPr lang="en-US" smtClean="0"/>
              <a:t>33</a:t>
            </a:fld>
            <a:endParaRPr lang="en-US"/>
          </a:p>
        </p:txBody>
      </p:sp>
    </p:spTree>
    <p:extLst>
      <p:ext uri="{BB962C8B-B14F-4D97-AF65-F5344CB8AC3E}">
        <p14:creationId xmlns:p14="http://schemas.microsoft.com/office/powerpoint/2010/main" val="247030981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Ridge - Computational complexity</a:t>
            </a:r>
          </a:p>
        </p:txBody>
      </p:sp>
      <p:sp>
        <p:nvSpPr>
          <p:cNvPr id="3" name="Content Placeholder 2"/>
          <p:cNvSpPr>
            <a:spLocks noGrp="1"/>
          </p:cNvSpPr>
          <p:nvPr>
            <p:ph idx="1"/>
          </p:nvPr>
        </p:nvSpPr>
        <p:spPr/>
        <p:txBody>
          <a:bodyPr/>
          <a:lstStyle/>
          <a:p>
            <a:pPr>
              <a:spcAft>
                <a:spcPts val="600"/>
              </a:spcAft>
            </a:pPr>
            <a:r>
              <a:rPr lang="en-US" sz="2400" dirty="0"/>
              <a:t>Solution to ridge regression:</a:t>
            </a:r>
          </a:p>
          <a:p>
            <a:pPr>
              <a:spcAft>
                <a:spcPts val="600"/>
              </a:spcAft>
            </a:pPr>
            <a:endParaRPr lang="en-US" sz="2400" dirty="0"/>
          </a:p>
          <a:p>
            <a:pPr>
              <a:spcAft>
                <a:spcPts val="600"/>
              </a:spcAft>
            </a:pPr>
            <a:endParaRPr lang="en-US" sz="2400" dirty="0"/>
          </a:p>
          <a:p>
            <a:pPr>
              <a:spcAft>
                <a:spcPts val="600"/>
              </a:spcAft>
            </a:pPr>
            <a:endParaRPr lang="en-US" sz="2400" dirty="0"/>
          </a:p>
          <a:p>
            <a:pPr>
              <a:spcAft>
                <a:spcPts val="600"/>
              </a:spcAft>
            </a:pPr>
            <a:r>
              <a:rPr lang="en-US" sz="2400" dirty="0"/>
              <a:t>The solution of the Ridge/Lasso regression involves three steps</a:t>
            </a:r>
          </a:p>
          <a:p>
            <a:pPr marL="342900" indent="-342900">
              <a:spcAft>
                <a:spcPts val="600"/>
              </a:spcAft>
              <a:buFont typeface="Arial" charset="0"/>
              <a:buChar char="•"/>
            </a:pPr>
            <a:r>
              <a:rPr lang="en-US" sz="2400" dirty="0"/>
              <a:t>Select </a:t>
            </a:r>
            <a:r>
              <a:rPr lang="en-US" sz="2400" dirty="0">
                <a:latin typeface="Symbol" charset="2"/>
                <a:ea typeface="Symbol" charset="2"/>
                <a:cs typeface="Symbol" charset="2"/>
              </a:rPr>
              <a:t>l </a:t>
            </a:r>
          </a:p>
          <a:p>
            <a:pPr marL="342900" indent="-342900">
              <a:spcAft>
                <a:spcPts val="600"/>
              </a:spcAft>
              <a:buFont typeface="Arial" charset="0"/>
              <a:buChar char="•"/>
            </a:pPr>
            <a:r>
              <a:rPr lang="en-US" sz="2400" dirty="0"/>
              <a:t>Find the minimum of the ridge/Lasso regression cost function (using linear algebra) as with the multiple regression and record the  </a:t>
            </a:r>
            <a:r>
              <a:rPr lang="en-US" sz="2400" i="1" dirty="0"/>
              <a:t>R</a:t>
            </a:r>
            <a:r>
              <a:rPr lang="en-US" sz="2400" baseline="30000" dirty="0"/>
              <a:t>2</a:t>
            </a:r>
            <a:r>
              <a:rPr lang="en-US" sz="2400" dirty="0"/>
              <a:t>  </a:t>
            </a:r>
            <a:r>
              <a:rPr lang="en-US" sz="2400" b="1" dirty="0"/>
              <a:t>on the test set</a:t>
            </a:r>
            <a:r>
              <a:rPr lang="en-US" sz="2400" dirty="0"/>
              <a:t>. </a:t>
            </a:r>
          </a:p>
          <a:p>
            <a:pPr marL="342900" indent="-342900">
              <a:spcAft>
                <a:spcPts val="600"/>
              </a:spcAft>
              <a:buFont typeface="Arial" charset="0"/>
              <a:buChar char="•"/>
            </a:pPr>
            <a:r>
              <a:rPr lang="en-US" sz="2400" dirty="0"/>
              <a:t>Find the</a:t>
            </a:r>
            <a:r>
              <a:rPr lang="en-US" sz="2400" dirty="0">
                <a:latin typeface="Symbol" charset="2"/>
                <a:ea typeface="Symbol" charset="2"/>
                <a:cs typeface="Symbol" charset="2"/>
              </a:rPr>
              <a:t> l</a:t>
            </a:r>
            <a:r>
              <a:rPr lang="en-US" sz="2400" dirty="0"/>
              <a:t> that gives the largest </a:t>
            </a:r>
            <a:r>
              <a:rPr lang="en-US" sz="2400" i="1" dirty="0"/>
              <a:t>R</a:t>
            </a:r>
            <a:r>
              <a:rPr lang="en-US" sz="2400" baseline="30000" dirty="0"/>
              <a:t>2</a:t>
            </a:r>
          </a:p>
        </p:txBody>
      </p:sp>
      <p:sp>
        <p:nvSpPr>
          <p:cNvPr id="5" name="Slide Number Placeholder 4"/>
          <p:cNvSpPr>
            <a:spLocks noGrp="1"/>
          </p:cNvSpPr>
          <p:nvPr>
            <p:ph type="sldNum" sz="quarter" idx="12"/>
          </p:nvPr>
        </p:nvSpPr>
        <p:spPr/>
        <p:txBody>
          <a:bodyPr/>
          <a:lstStyle/>
          <a:p>
            <a:fld id="{8C616E8F-BF65-1643-9F00-FF84D0665BC6}" type="slidenum">
              <a:rPr lang="en-US" smtClean="0"/>
              <a:t>34</a:t>
            </a:fld>
            <a:endParaRPr lang="en-US"/>
          </a:p>
        </p:txBody>
      </p:sp>
      <p:pic>
        <p:nvPicPr>
          <p:cNvPr id="4" name="Picture 3"/>
          <p:cNvPicPr>
            <a:picLocks noChangeAspect="1"/>
          </p:cNvPicPr>
          <p:nvPr/>
        </p:nvPicPr>
        <p:blipFill>
          <a:blip r:embed="rId2"/>
          <a:stretch>
            <a:fillRect/>
          </a:stretch>
        </p:blipFill>
        <p:spPr>
          <a:xfrm>
            <a:off x="3645569" y="2012678"/>
            <a:ext cx="4186989" cy="441302"/>
          </a:xfrm>
          <a:prstGeom prst="rect">
            <a:avLst/>
          </a:prstGeom>
        </p:spPr>
      </p:pic>
    </p:spTree>
    <p:extLst>
      <p:ext uri="{BB962C8B-B14F-4D97-AF65-F5344CB8AC3E}">
        <p14:creationId xmlns:p14="http://schemas.microsoft.com/office/powerpoint/2010/main" val="3281612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7EBF01-BABF-8041-9CC7-3CDCF9C29631}"/>
              </a:ext>
            </a:extLst>
          </p:cNvPr>
          <p:cNvSpPr>
            <a:spLocks noGrp="1"/>
          </p:cNvSpPr>
          <p:nvPr>
            <p:ph type="title"/>
          </p:nvPr>
        </p:nvSpPr>
        <p:spPr/>
        <p:txBody>
          <a:bodyPr/>
          <a:lstStyle/>
          <a:p>
            <a:r>
              <a:rPr lang="en-US" dirty="0"/>
              <a:t>Standardizing predictors</a:t>
            </a:r>
          </a:p>
        </p:txBody>
      </p:sp>
      <p:sp>
        <p:nvSpPr>
          <p:cNvPr id="3" name="Content Placeholder 2">
            <a:extLst>
              <a:ext uri="{FF2B5EF4-FFF2-40B4-BE49-F238E27FC236}">
                <a16:creationId xmlns:a16="http://schemas.microsoft.com/office/drawing/2014/main" id="{4D2D7AC6-6B8E-3944-A123-C0D6E1E7E365}"/>
              </a:ext>
            </a:extLst>
          </p:cNvPr>
          <p:cNvSpPr>
            <a:spLocks noGrp="1"/>
          </p:cNvSpPr>
          <p:nvPr>
            <p:ph idx="1"/>
          </p:nvPr>
        </p:nvSpPr>
        <p:spPr>
          <a:xfrm>
            <a:off x="932496" y="983807"/>
            <a:ext cx="10327008" cy="5680242"/>
          </a:xfrm>
        </p:spPr>
        <p:txBody>
          <a:bodyPr/>
          <a:lstStyle/>
          <a:p>
            <a:r>
              <a:rPr lang="en-US" dirty="0"/>
              <a:t>Standardizing your predictors (a linear transformation so that they each have mean = 0 and </a:t>
            </a:r>
            <a:r>
              <a:rPr lang="en-US" dirty="0" err="1"/>
              <a:t>sd</a:t>
            </a:r>
            <a:r>
              <a:rPr lang="en-US" dirty="0"/>
              <a:t> = 1) can be an important consideration when modeling.  Why?</a:t>
            </a:r>
          </a:p>
          <a:p>
            <a:endParaRPr lang="en-US" dirty="0"/>
          </a:p>
          <a:p>
            <a:r>
              <a:rPr lang="en-US" dirty="0"/>
              <a:t>How will each of the methods we have learned so far be affected by first standardizing all predictors?</a:t>
            </a:r>
          </a:p>
          <a:p>
            <a:endParaRPr lang="en-US" dirty="0"/>
          </a:p>
          <a:p>
            <a:r>
              <a:rPr lang="en-US" dirty="0"/>
              <a:t>How should binary predictors be handled?  How about interaction and polynomial terms?</a:t>
            </a:r>
          </a:p>
          <a:p>
            <a:endParaRPr lang="en-US" dirty="0"/>
          </a:p>
          <a:p>
            <a:r>
              <a:rPr lang="en-US" dirty="0"/>
              <a:t>The </a:t>
            </a:r>
            <a:r>
              <a:rPr lang="en-US" i="1" dirty="0"/>
              <a:t>default</a:t>
            </a:r>
            <a:r>
              <a:rPr lang="en-US" dirty="0"/>
              <a:t> should be to standardize in </a:t>
            </a:r>
            <a:r>
              <a:rPr lang="en-US" i="1" dirty="0"/>
              <a:t>k</a:t>
            </a:r>
            <a:r>
              <a:rPr lang="en-US" dirty="0"/>
              <a:t>-NN and LASSO/Ridge!</a:t>
            </a:r>
          </a:p>
        </p:txBody>
      </p:sp>
      <p:sp>
        <p:nvSpPr>
          <p:cNvPr id="4" name="Slide Number Placeholder 3">
            <a:extLst>
              <a:ext uri="{FF2B5EF4-FFF2-40B4-BE49-F238E27FC236}">
                <a16:creationId xmlns:a16="http://schemas.microsoft.com/office/drawing/2014/main" id="{FE7700FF-A411-DC4A-BB06-43F4CE0441C7}"/>
              </a:ext>
            </a:extLst>
          </p:cNvPr>
          <p:cNvSpPr>
            <a:spLocks noGrp="1"/>
          </p:cNvSpPr>
          <p:nvPr>
            <p:ph type="sldNum" sz="quarter" idx="12"/>
          </p:nvPr>
        </p:nvSpPr>
        <p:spPr/>
        <p:txBody>
          <a:bodyPr/>
          <a:lstStyle/>
          <a:p>
            <a:fld id="{AD29F1E6-0A42-6342-8A19-FA364A33AB30}" type="slidenum">
              <a:rPr lang="en-US" smtClean="0"/>
              <a:t>35</a:t>
            </a:fld>
            <a:endParaRPr lang="en-US"/>
          </a:p>
        </p:txBody>
      </p:sp>
    </p:spTree>
    <p:extLst>
      <p:ext uri="{BB962C8B-B14F-4D97-AF65-F5344CB8AC3E}">
        <p14:creationId xmlns:p14="http://schemas.microsoft.com/office/powerpoint/2010/main" val="134896738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Lecture Outline</a:t>
            </a:r>
          </a:p>
        </p:txBody>
      </p:sp>
      <p:sp>
        <p:nvSpPr>
          <p:cNvPr id="7" name="Content Placeholder 6"/>
          <p:cNvSpPr>
            <a:spLocks noGrp="1"/>
          </p:cNvSpPr>
          <p:nvPr>
            <p:ph idx="1"/>
          </p:nvPr>
        </p:nvSpPr>
        <p:spPr>
          <a:xfrm>
            <a:off x="833415" y="1177758"/>
            <a:ext cx="10327008" cy="4188326"/>
          </a:xfrm>
        </p:spPr>
        <p:txBody>
          <a:bodyPr/>
          <a:lstStyle/>
          <a:p>
            <a:pPr>
              <a:spcAft>
                <a:spcPts val="1200"/>
              </a:spcAft>
            </a:pPr>
            <a:r>
              <a:rPr lang="en-US" dirty="0"/>
              <a:t>Brief Review</a:t>
            </a:r>
          </a:p>
          <a:p>
            <a:pPr>
              <a:spcAft>
                <a:spcPts val="1200"/>
              </a:spcAft>
            </a:pPr>
            <a:r>
              <a:rPr lang="en-US" dirty="0"/>
              <a:t>	- Overfitting</a:t>
            </a:r>
          </a:p>
          <a:p>
            <a:pPr>
              <a:spcAft>
                <a:spcPts val="1200"/>
              </a:spcAft>
            </a:pPr>
            <a:r>
              <a:rPr lang="en-US" dirty="0"/>
              <a:t>	- Variable Selection</a:t>
            </a:r>
          </a:p>
          <a:p>
            <a:pPr>
              <a:spcAft>
                <a:spcPts val="1200"/>
              </a:spcAft>
            </a:pPr>
            <a:r>
              <a:rPr lang="en-US" dirty="0"/>
              <a:t>Cross Validation </a:t>
            </a:r>
          </a:p>
          <a:p>
            <a:pPr>
              <a:spcAft>
                <a:spcPts val="1200"/>
              </a:spcAft>
            </a:pPr>
            <a:r>
              <a:rPr lang="en-US" dirty="0"/>
              <a:t>Regularization: LASSO and Ridge</a:t>
            </a:r>
          </a:p>
          <a:p>
            <a:pPr>
              <a:spcAft>
                <a:spcPts val="1200"/>
              </a:spcAft>
            </a:pPr>
            <a:r>
              <a:rPr lang="en-US" b="1" dirty="0"/>
              <a:t>Regularization Methods: A Comparison</a:t>
            </a:r>
          </a:p>
          <a:p>
            <a:pPr>
              <a:spcAft>
                <a:spcPts val="1200"/>
              </a:spcAft>
            </a:pPr>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t>36</a:t>
            </a:fld>
            <a:endParaRPr lang="en-US"/>
          </a:p>
        </p:txBody>
      </p:sp>
    </p:spTree>
    <p:extLst>
      <p:ext uri="{BB962C8B-B14F-4D97-AF65-F5344CB8AC3E}">
        <p14:creationId xmlns:p14="http://schemas.microsoft.com/office/powerpoint/2010/main" val="97199160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Group 33"/>
          <p:cNvGrpSpPr/>
          <p:nvPr/>
        </p:nvGrpSpPr>
        <p:grpSpPr>
          <a:xfrm>
            <a:off x="6501510" y="3245892"/>
            <a:ext cx="4747059" cy="1567301"/>
            <a:chOff x="1752276" y="1849318"/>
            <a:chExt cx="4747059" cy="1567301"/>
          </a:xfrm>
        </p:grpSpPr>
        <p:sp>
          <p:nvSpPr>
            <p:cNvPr id="24" name="Oval 23"/>
            <p:cNvSpPr/>
            <p:nvPr/>
          </p:nvSpPr>
          <p:spPr>
            <a:xfrm rot="18916619">
              <a:off x="3218979" y="2448760"/>
              <a:ext cx="1755020" cy="577602"/>
            </a:xfrm>
            <a:prstGeom prst="ellipse">
              <a:avLst/>
            </a:prstGeom>
            <a:noFill/>
            <a:ln w="28575">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p:nvPr/>
          </p:nvSpPr>
          <p:spPr>
            <a:xfrm rot="18916619">
              <a:off x="2192409" y="1974795"/>
              <a:ext cx="3897644" cy="1286856"/>
            </a:xfrm>
            <a:prstGeom prst="ellipse">
              <a:avLst/>
            </a:prstGeom>
            <a:noFill/>
            <a:ln w="28575">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p:cNvSpPr/>
            <p:nvPr/>
          </p:nvSpPr>
          <p:spPr>
            <a:xfrm rot="18916619">
              <a:off x="1752276" y="1849318"/>
              <a:ext cx="4747059" cy="1567301"/>
            </a:xfrm>
            <a:prstGeom prst="ellipse">
              <a:avLst/>
            </a:prstGeom>
            <a:noFill/>
            <a:ln w="28575">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6" name="Group 35"/>
          <p:cNvGrpSpPr/>
          <p:nvPr/>
        </p:nvGrpSpPr>
        <p:grpSpPr>
          <a:xfrm>
            <a:off x="1274244" y="4164506"/>
            <a:ext cx="1747459" cy="1791051"/>
            <a:chOff x="2164154" y="3756858"/>
            <a:chExt cx="1747459" cy="1791051"/>
          </a:xfrm>
        </p:grpSpPr>
        <p:sp>
          <p:nvSpPr>
            <p:cNvPr id="14" name="Rectangle 13"/>
            <p:cNvSpPr/>
            <p:nvPr/>
          </p:nvSpPr>
          <p:spPr>
            <a:xfrm rot="2719992">
              <a:off x="2165747" y="4275300"/>
              <a:ext cx="1271016" cy="1274202"/>
            </a:xfrm>
            <a:prstGeom prst="rect">
              <a:avLst/>
            </a:prstGeom>
            <a:noFill/>
            <a:ln w="22225">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TextBox 31"/>
            <p:cNvSpPr txBox="1"/>
            <p:nvPr/>
          </p:nvSpPr>
          <p:spPr>
            <a:xfrm>
              <a:off x="3603515" y="4548163"/>
              <a:ext cx="308098" cy="369332"/>
            </a:xfrm>
            <a:prstGeom prst="rect">
              <a:avLst/>
            </a:prstGeom>
            <a:noFill/>
          </p:spPr>
          <p:txBody>
            <a:bodyPr wrap="none" rtlCol="0">
              <a:spAutoFit/>
            </a:bodyPr>
            <a:lstStyle/>
            <a:p>
              <a:r>
                <a:rPr lang="en-US"/>
                <a:t>C</a:t>
              </a:r>
            </a:p>
          </p:txBody>
        </p:sp>
        <p:sp>
          <p:nvSpPr>
            <p:cNvPr id="33" name="TextBox 32"/>
            <p:cNvSpPr txBox="1"/>
            <p:nvPr/>
          </p:nvSpPr>
          <p:spPr>
            <a:xfrm>
              <a:off x="2465749" y="3756858"/>
              <a:ext cx="308098" cy="369332"/>
            </a:xfrm>
            <a:prstGeom prst="rect">
              <a:avLst/>
            </a:prstGeom>
            <a:noFill/>
          </p:spPr>
          <p:txBody>
            <a:bodyPr wrap="none" rtlCol="0">
              <a:spAutoFit/>
            </a:bodyPr>
            <a:lstStyle/>
            <a:p>
              <a:r>
                <a:rPr lang="en-US" dirty="0"/>
                <a:t>C</a:t>
              </a:r>
            </a:p>
          </p:txBody>
        </p:sp>
      </p:grpSp>
      <p:sp>
        <p:nvSpPr>
          <p:cNvPr id="2" name="Title 1"/>
          <p:cNvSpPr>
            <a:spLocks noGrp="1"/>
          </p:cNvSpPr>
          <p:nvPr>
            <p:ph type="title"/>
          </p:nvPr>
        </p:nvSpPr>
        <p:spPr>
          <a:xfrm>
            <a:off x="349292" y="178629"/>
            <a:ext cx="11493416" cy="767276"/>
          </a:xfrm>
        </p:spPr>
        <p:txBody>
          <a:bodyPr/>
          <a:lstStyle/>
          <a:p>
            <a:r>
              <a:rPr lang="en-US" dirty="0"/>
              <a:t>The Geometry of Regularization (LASSO)</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415124" y="884009"/>
                <a:ext cx="10327008" cy="2111143"/>
              </a:xfrm>
            </p:spPr>
            <p:txBody>
              <a:bodyPr/>
              <a:lstStyle/>
              <a:p>
                <a:pPr/>
                <a14:m>
                  <m:oMathPara xmlns:m="http://schemas.openxmlformats.org/officeDocument/2006/math">
                    <m:oMathParaPr>
                      <m:jc m:val="centerGroup"/>
                    </m:oMathParaPr>
                    <m:oMath xmlns:m="http://schemas.openxmlformats.org/officeDocument/2006/math">
                      <m:sSub>
                        <m:sSubPr>
                          <m:ctrlPr>
                            <a:rPr lang="en-US" sz="2400" i="1" smtClean="0">
                              <a:solidFill>
                                <a:schemeClr val="tx1">
                                  <a:lumMod val="75000"/>
                                  <a:lumOff val="25000"/>
                                </a:schemeClr>
                              </a:solidFill>
                              <a:latin typeface="Cambria Math" panose="02040503050406030204" pitchFamily="18" charset="0"/>
                            </a:rPr>
                          </m:ctrlPr>
                        </m:sSubPr>
                        <m:e>
                          <m:r>
                            <a:rPr lang="en-US" sz="2400" i="1">
                              <a:solidFill>
                                <a:schemeClr val="tx1">
                                  <a:lumMod val="75000"/>
                                  <a:lumOff val="25000"/>
                                </a:schemeClr>
                              </a:solidFill>
                              <a:latin typeface="Cambria Math" charset="0"/>
                            </a:rPr>
                            <m:t>𝐿</m:t>
                          </m:r>
                        </m:e>
                        <m:sub>
                          <m:r>
                            <a:rPr lang="en-US" sz="2400" i="1">
                              <a:solidFill>
                                <a:schemeClr val="tx1">
                                  <a:lumMod val="75000"/>
                                  <a:lumOff val="25000"/>
                                </a:schemeClr>
                              </a:solidFill>
                              <a:latin typeface="Cambria Math" charset="0"/>
                            </a:rPr>
                            <m:t>𝐿𝐴𝑆𝑆𝑂</m:t>
                          </m:r>
                        </m:sub>
                      </m:sSub>
                      <m:d>
                        <m:dPr>
                          <m:ctrlPr>
                            <a:rPr lang="en-US" sz="2400" i="1">
                              <a:solidFill>
                                <a:schemeClr val="tx1">
                                  <a:lumMod val="75000"/>
                                  <a:lumOff val="25000"/>
                                </a:schemeClr>
                              </a:solidFill>
                              <a:latin typeface="Cambria Math" panose="02040503050406030204" pitchFamily="18" charset="0"/>
                            </a:rPr>
                          </m:ctrlPr>
                        </m:dPr>
                        <m:e>
                          <m:r>
                            <a:rPr lang="en-US" sz="2400" b="1" i="1">
                              <a:solidFill>
                                <a:schemeClr val="tx1">
                                  <a:lumMod val="75000"/>
                                  <a:lumOff val="25000"/>
                                </a:schemeClr>
                              </a:solidFill>
                              <a:latin typeface="Cambria Math" charset="0"/>
                            </a:rPr>
                            <m:t>𝜷</m:t>
                          </m:r>
                        </m:e>
                      </m:d>
                      <m:r>
                        <a:rPr lang="en-US" sz="2400" i="1">
                          <a:solidFill>
                            <a:schemeClr val="tx1">
                              <a:lumMod val="75000"/>
                              <a:lumOff val="25000"/>
                            </a:schemeClr>
                          </a:solidFill>
                          <a:latin typeface="Cambria Math" charset="0"/>
                        </a:rPr>
                        <m:t>=</m:t>
                      </m:r>
                      <m:f>
                        <m:fPr>
                          <m:ctrlPr>
                            <a:rPr lang="mr-IN" sz="2400" i="1">
                              <a:solidFill>
                                <a:schemeClr val="tx1">
                                  <a:lumMod val="75000"/>
                                  <a:lumOff val="25000"/>
                                </a:schemeClr>
                              </a:solidFill>
                              <a:latin typeface="Cambria Math" panose="02040503050406030204" pitchFamily="18" charset="0"/>
                            </a:rPr>
                          </m:ctrlPr>
                        </m:fPr>
                        <m:num>
                          <m:r>
                            <a:rPr lang="en-US" sz="2400" i="1">
                              <a:solidFill>
                                <a:schemeClr val="tx1">
                                  <a:lumMod val="75000"/>
                                  <a:lumOff val="25000"/>
                                </a:schemeClr>
                              </a:solidFill>
                              <a:latin typeface="Cambria Math" charset="0"/>
                            </a:rPr>
                            <m:t>1</m:t>
                          </m:r>
                        </m:num>
                        <m:den>
                          <m:r>
                            <a:rPr lang="en-US" sz="2400" i="1">
                              <a:solidFill>
                                <a:schemeClr val="tx1">
                                  <a:lumMod val="75000"/>
                                  <a:lumOff val="25000"/>
                                </a:schemeClr>
                              </a:solidFill>
                              <a:latin typeface="Cambria Math" charset="0"/>
                            </a:rPr>
                            <m:t>𝑛</m:t>
                          </m:r>
                        </m:den>
                      </m:f>
                      <m:nary>
                        <m:naryPr>
                          <m:chr m:val="∑"/>
                          <m:ctrlPr>
                            <a:rPr lang="is-IS" sz="2400" i="1">
                              <a:solidFill>
                                <a:schemeClr val="tx1">
                                  <a:lumMod val="75000"/>
                                  <a:lumOff val="25000"/>
                                </a:schemeClr>
                              </a:solidFill>
                              <a:latin typeface="Cambria Math" panose="02040503050406030204" pitchFamily="18" charset="0"/>
                            </a:rPr>
                          </m:ctrlPr>
                        </m:naryPr>
                        <m:sub>
                          <m:r>
                            <m:rPr>
                              <m:brk m:alnAt="23"/>
                            </m:rPr>
                            <a:rPr lang="en-US" sz="2400" i="1">
                              <a:solidFill>
                                <a:schemeClr val="tx1">
                                  <a:lumMod val="75000"/>
                                  <a:lumOff val="25000"/>
                                </a:schemeClr>
                              </a:solidFill>
                              <a:latin typeface="Cambria Math" charset="0"/>
                            </a:rPr>
                            <m:t>𝑖</m:t>
                          </m:r>
                          <m:r>
                            <a:rPr lang="en-US" sz="2400" i="1">
                              <a:solidFill>
                                <a:schemeClr val="tx1">
                                  <a:lumMod val="75000"/>
                                  <a:lumOff val="25000"/>
                                </a:schemeClr>
                              </a:solidFill>
                              <a:latin typeface="Cambria Math" charset="0"/>
                            </a:rPr>
                            <m:t>=1</m:t>
                          </m:r>
                        </m:sub>
                        <m:sup>
                          <m:r>
                            <a:rPr lang="en-US" sz="2400" i="1">
                              <a:solidFill>
                                <a:schemeClr val="tx1">
                                  <a:lumMod val="75000"/>
                                  <a:lumOff val="25000"/>
                                </a:schemeClr>
                              </a:solidFill>
                              <a:latin typeface="Cambria Math" charset="0"/>
                            </a:rPr>
                            <m:t>𝑛</m:t>
                          </m:r>
                        </m:sup>
                        <m:e>
                          <m:r>
                            <a:rPr lang="en-US" sz="2400" i="1">
                              <a:solidFill>
                                <a:schemeClr val="tx1">
                                  <a:lumMod val="75000"/>
                                  <a:lumOff val="25000"/>
                                </a:schemeClr>
                              </a:solidFill>
                              <a:latin typeface="Cambria Math" charset="0"/>
                            </a:rPr>
                            <m:t>|</m:t>
                          </m:r>
                          <m:sSub>
                            <m:sSubPr>
                              <m:ctrlPr>
                                <a:rPr lang="en-US" sz="2400" i="1">
                                  <a:solidFill>
                                    <a:schemeClr val="tx1">
                                      <a:lumMod val="75000"/>
                                      <a:lumOff val="25000"/>
                                    </a:schemeClr>
                                  </a:solidFill>
                                  <a:latin typeface="Cambria Math" panose="02040503050406030204" pitchFamily="18" charset="0"/>
                                </a:rPr>
                              </m:ctrlPr>
                            </m:sSubPr>
                            <m:e>
                              <m:r>
                                <a:rPr lang="en-US" sz="2400" i="1">
                                  <a:solidFill>
                                    <a:schemeClr val="tx1">
                                      <a:lumMod val="75000"/>
                                      <a:lumOff val="25000"/>
                                    </a:schemeClr>
                                  </a:solidFill>
                                  <a:latin typeface="Cambria Math" charset="0"/>
                                </a:rPr>
                                <m:t>𝑦</m:t>
                              </m:r>
                            </m:e>
                            <m:sub>
                              <m:r>
                                <a:rPr lang="en-US" sz="2400" i="1">
                                  <a:solidFill>
                                    <a:schemeClr val="tx1">
                                      <a:lumMod val="75000"/>
                                      <a:lumOff val="25000"/>
                                    </a:schemeClr>
                                  </a:solidFill>
                                  <a:latin typeface="Cambria Math" charset="0"/>
                                </a:rPr>
                                <m:t>𝑖</m:t>
                              </m:r>
                            </m:sub>
                          </m:sSub>
                          <m:r>
                            <a:rPr lang="en-US" sz="2400" i="1">
                              <a:solidFill>
                                <a:schemeClr val="tx1">
                                  <a:lumMod val="75000"/>
                                  <a:lumOff val="25000"/>
                                </a:schemeClr>
                              </a:solidFill>
                              <a:latin typeface="Cambria Math" charset="0"/>
                            </a:rPr>
                            <m:t>−</m:t>
                          </m:r>
                        </m:e>
                      </m:nary>
                      <m:sSup>
                        <m:sSupPr>
                          <m:ctrlPr>
                            <a:rPr lang="en-US" sz="2400" i="1">
                              <a:solidFill>
                                <a:schemeClr val="tx1">
                                  <a:lumMod val="75000"/>
                                  <a:lumOff val="25000"/>
                                </a:schemeClr>
                              </a:solidFill>
                              <a:latin typeface="Cambria Math" panose="02040503050406030204" pitchFamily="18" charset="0"/>
                            </a:rPr>
                          </m:ctrlPr>
                        </m:sSupPr>
                        <m:e>
                          <m:r>
                            <a:rPr lang="en-US" sz="2400" b="1" i="1">
                              <a:solidFill>
                                <a:schemeClr val="tx1">
                                  <a:lumMod val="75000"/>
                                  <a:lumOff val="25000"/>
                                </a:schemeClr>
                              </a:solidFill>
                              <a:latin typeface="Cambria Math" charset="0"/>
                            </a:rPr>
                            <m:t>𝜷</m:t>
                          </m:r>
                        </m:e>
                        <m:sup>
                          <m:r>
                            <a:rPr lang="en-US" sz="2400" i="1">
                              <a:solidFill>
                                <a:schemeClr val="tx1">
                                  <a:lumMod val="75000"/>
                                  <a:lumOff val="25000"/>
                                </a:schemeClr>
                              </a:solidFill>
                              <a:latin typeface="Cambria Math" charset="0"/>
                            </a:rPr>
                            <m:t>𝑇</m:t>
                          </m:r>
                        </m:sup>
                      </m:sSup>
                      <m:r>
                        <a:rPr lang="en-US" sz="2400" b="1" i="1">
                          <a:solidFill>
                            <a:schemeClr val="tx1">
                              <a:lumMod val="75000"/>
                              <a:lumOff val="25000"/>
                            </a:schemeClr>
                          </a:solidFill>
                          <a:latin typeface="Cambria Math" charset="0"/>
                        </a:rPr>
                        <m:t>𝒙</m:t>
                      </m:r>
                      <m:sSup>
                        <m:sSupPr>
                          <m:ctrlPr>
                            <a:rPr lang="en-US" sz="2400" i="1">
                              <a:solidFill>
                                <a:schemeClr val="tx1">
                                  <a:lumMod val="75000"/>
                                  <a:lumOff val="25000"/>
                                </a:schemeClr>
                              </a:solidFill>
                              <a:latin typeface="Cambria Math" panose="02040503050406030204" pitchFamily="18" charset="0"/>
                            </a:rPr>
                          </m:ctrlPr>
                        </m:sSupPr>
                        <m:e>
                          <m:d>
                            <m:dPr>
                              <m:begChr m:val=""/>
                              <m:endChr m:val="|"/>
                              <m:ctrlPr>
                                <a:rPr lang="en-US" sz="2400" i="1">
                                  <a:solidFill>
                                    <a:schemeClr val="tx1">
                                      <a:lumMod val="75000"/>
                                      <a:lumOff val="25000"/>
                                    </a:schemeClr>
                                  </a:solidFill>
                                  <a:latin typeface="Cambria Math" panose="02040503050406030204" pitchFamily="18" charset="0"/>
                                </a:rPr>
                              </m:ctrlPr>
                            </m:dPr>
                            <m:e>
                              <m:r>
                                <a:rPr lang="en-US" sz="2400">
                                  <a:solidFill>
                                    <a:schemeClr val="tx1">
                                      <a:lumMod val="75000"/>
                                      <a:lumOff val="25000"/>
                                    </a:schemeClr>
                                  </a:solidFill>
                                  <a:latin typeface="Cambria Math" charset="0"/>
                                </a:rPr>
                                <m:t>​</m:t>
                              </m:r>
                            </m:e>
                          </m:d>
                        </m:e>
                        <m:sup>
                          <m:r>
                            <a:rPr lang="en-US" sz="2400" i="1">
                              <a:solidFill>
                                <a:schemeClr val="tx1">
                                  <a:lumMod val="75000"/>
                                  <a:lumOff val="25000"/>
                                </a:schemeClr>
                              </a:solidFill>
                              <a:latin typeface="Cambria Math" charset="0"/>
                            </a:rPr>
                            <m:t>2</m:t>
                          </m:r>
                        </m:sup>
                      </m:sSup>
                      <m:r>
                        <a:rPr lang="en-US" sz="2400" i="1">
                          <a:solidFill>
                            <a:schemeClr val="tx1">
                              <a:lumMod val="75000"/>
                              <a:lumOff val="25000"/>
                            </a:schemeClr>
                          </a:solidFill>
                          <a:latin typeface="Cambria Math" charset="0"/>
                        </a:rPr>
                        <m:t>+</m:t>
                      </m:r>
                      <m:r>
                        <a:rPr lang="en-US" sz="2400" i="1">
                          <a:solidFill>
                            <a:schemeClr val="tx1">
                              <a:lumMod val="75000"/>
                              <a:lumOff val="25000"/>
                            </a:schemeClr>
                          </a:solidFill>
                          <a:latin typeface="Cambria Math" charset="0"/>
                        </a:rPr>
                        <m:t>𝜆</m:t>
                      </m:r>
                      <m:nary>
                        <m:naryPr>
                          <m:chr m:val="∑"/>
                          <m:ctrlPr>
                            <a:rPr lang="is-IS" sz="2400" i="1">
                              <a:solidFill>
                                <a:schemeClr val="tx1">
                                  <a:lumMod val="75000"/>
                                  <a:lumOff val="25000"/>
                                </a:schemeClr>
                              </a:solidFill>
                              <a:latin typeface="Cambria Math" panose="02040503050406030204" pitchFamily="18" charset="0"/>
                            </a:rPr>
                          </m:ctrlPr>
                        </m:naryPr>
                        <m:sub>
                          <m:r>
                            <m:rPr>
                              <m:brk m:alnAt="23"/>
                            </m:rPr>
                            <a:rPr lang="en-US" sz="2400" i="1">
                              <a:solidFill>
                                <a:schemeClr val="tx1">
                                  <a:lumMod val="75000"/>
                                  <a:lumOff val="25000"/>
                                </a:schemeClr>
                              </a:solidFill>
                              <a:latin typeface="Cambria Math" charset="0"/>
                            </a:rPr>
                            <m:t>𝑗</m:t>
                          </m:r>
                          <m:r>
                            <a:rPr lang="en-US" sz="2400" i="1">
                              <a:solidFill>
                                <a:schemeClr val="tx1">
                                  <a:lumMod val="75000"/>
                                  <a:lumOff val="25000"/>
                                </a:schemeClr>
                              </a:solidFill>
                              <a:latin typeface="Cambria Math" charset="0"/>
                            </a:rPr>
                            <m:t>=1</m:t>
                          </m:r>
                        </m:sub>
                        <m:sup>
                          <m:r>
                            <a:rPr lang="en-US" sz="2400" i="1">
                              <a:solidFill>
                                <a:schemeClr val="tx1">
                                  <a:lumMod val="75000"/>
                                  <a:lumOff val="25000"/>
                                </a:schemeClr>
                              </a:solidFill>
                              <a:latin typeface="Cambria Math" charset="0"/>
                            </a:rPr>
                            <m:t>𝐽</m:t>
                          </m:r>
                        </m:sup>
                        <m:e>
                          <m:r>
                            <a:rPr lang="en-US" sz="2400" i="1">
                              <a:solidFill>
                                <a:schemeClr val="tx1">
                                  <a:lumMod val="75000"/>
                                  <a:lumOff val="25000"/>
                                </a:schemeClr>
                              </a:solidFill>
                              <a:latin typeface="Cambria Math" charset="0"/>
                            </a:rPr>
                            <m:t>|</m:t>
                          </m:r>
                          <m:sSub>
                            <m:sSubPr>
                              <m:ctrlPr>
                                <a:rPr lang="en-US" sz="2400" i="1">
                                  <a:solidFill>
                                    <a:schemeClr val="tx1">
                                      <a:lumMod val="75000"/>
                                      <a:lumOff val="25000"/>
                                    </a:schemeClr>
                                  </a:solidFill>
                                  <a:latin typeface="Cambria Math" panose="02040503050406030204" pitchFamily="18" charset="0"/>
                                </a:rPr>
                              </m:ctrlPr>
                            </m:sSubPr>
                            <m:e>
                              <m:r>
                                <a:rPr lang="en-US" sz="2400" i="1">
                                  <a:solidFill>
                                    <a:schemeClr val="tx1">
                                      <a:lumMod val="75000"/>
                                      <a:lumOff val="25000"/>
                                    </a:schemeClr>
                                  </a:solidFill>
                                  <a:latin typeface="Cambria Math" charset="0"/>
                                </a:rPr>
                                <m:t>𝛽</m:t>
                              </m:r>
                            </m:e>
                            <m:sub>
                              <m:r>
                                <a:rPr lang="en-US" sz="2400" i="1">
                                  <a:solidFill>
                                    <a:schemeClr val="tx1">
                                      <a:lumMod val="75000"/>
                                      <a:lumOff val="25000"/>
                                    </a:schemeClr>
                                  </a:solidFill>
                                  <a:latin typeface="Cambria Math" charset="0"/>
                                </a:rPr>
                                <m:t>𝑗</m:t>
                              </m:r>
                            </m:sub>
                          </m:sSub>
                          <m:r>
                            <a:rPr lang="en-US" sz="2400" i="1">
                              <a:solidFill>
                                <a:schemeClr val="tx1">
                                  <a:lumMod val="75000"/>
                                  <a:lumOff val="25000"/>
                                </a:schemeClr>
                              </a:solidFill>
                              <a:latin typeface="Cambria Math" charset="0"/>
                            </a:rPr>
                            <m:t>|</m:t>
                          </m:r>
                        </m:e>
                      </m:nary>
                    </m:oMath>
                  </m:oMathPara>
                </a14:m>
                <a:endParaRPr lang="en-US" dirty="0">
                  <a:solidFill>
                    <a:schemeClr val="tx1">
                      <a:lumMod val="75000"/>
                      <a:lumOff val="25000"/>
                    </a:schemeClr>
                  </a:solidFill>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415124" y="884009"/>
                <a:ext cx="10327008" cy="2111143"/>
              </a:xfrm>
              <a:blipFill rotWithShape="0">
                <a:blip r:embed="rId2"/>
                <a:stretch>
                  <a:fillRect/>
                </a:stretch>
              </a:blipFill>
            </p:spPr>
            <p:txBody>
              <a:bodyPr/>
              <a:lstStyle/>
              <a:p>
                <a:r>
                  <a:rPr lang="en-US">
                    <a:noFill/>
                  </a:rPr>
                  <a:t> </a:t>
                </a:r>
              </a:p>
            </p:txBody>
          </p:sp>
        </mc:Fallback>
      </mc:AlternateContent>
      <p:sp>
        <p:nvSpPr>
          <p:cNvPr id="49" name="Slide Number Placeholder 48"/>
          <p:cNvSpPr>
            <a:spLocks noGrp="1"/>
          </p:cNvSpPr>
          <p:nvPr>
            <p:ph type="sldNum" sz="quarter" idx="12"/>
          </p:nvPr>
        </p:nvSpPr>
        <p:spPr/>
        <p:txBody>
          <a:bodyPr/>
          <a:lstStyle/>
          <a:p>
            <a:fld id="{8C616E8F-BF65-1643-9F00-FF84D0665BC6}" type="slidenum">
              <a:rPr lang="en-US" smtClean="0"/>
              <a:t>37</a:t>
            </a:fld>
            <a:endParaRPr lang="en-US"/>
          </a:p>
        </p:txBody>
      </p:sp>
      <p:grpSp>
        <p:nvGrpSpPr>
          <p:cNvPr id="20" name="Group 19"/>
          <p:cNvGrpSpPr/>
          <p:nvPr/>
        </p:nvGrpSpPr>
        <p:grpSpPr>
          <a:xfrm>
            <a:off x="767537" y="3109260"/>
            <a:ext cx="3249927" cy="3288314"/>
            <a:chOff x="1655805" y="2662545"/>
            <a:chExt cx="3249927" cy="3288314"/>
          </a:xfrm>
        </p:grpSpPr>
        <p:grpSp>
          <p:nvGrpSpPr>
            <p:cNvPr id="10" name="Group 9"/>
            <p:cNvGrpSpPr/>
            <p:nvPr/>
          </p:nvGrpSpPr>
          <p:grpSpPr>
            <a:xfrm>
              <a:off x="1655805" y="2674847"/>
              <a:ext cx="3101546" cy="3276012"/>
              <a:chOff x="1655805" y="2674847"/>
              <a:chExt cx="3101546" cy="3276012"/>
            </a:xfrm>
          </p:grpSpPr>
          <p:cxnSp>
            <p:nvCxnSpPr>
              <p:cNvPr id="6" name="Straight Arrow Connector 5"/>
              <p:cNvCxnSpPr/>
              <p:nvPr/>
            </p:nvCxnSpPr>
            <p:spPr>
              <a:xfrm flipV="1">
                <a:off x="1655805" y="4880919"/>
                <a:ext cx="3101546" cy="12357"/>
              </a:xfrm>
              <a:prstGeom prst="straightConnector1">
                <a:avLst/>
              </a:prstGeom>
              <a:ln>
                <a:solidFill>
                  <a:schemeClr val="tx1">
                    <a:lumMod val="75000"/>
                    <a:lumOff val="25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flipH="1" flipV="1">
                <a:off x="2782398" y="2674847"/>
                <a:ext cx="18859" cy="3276012"/>
              </a:xfrm>
              <a:prstGeom prst="straightConnector1">
                <a:avLst/>
              </a:prstGeom>
              <a:ln>
                <a:solidFill>
                  <a:schemeClr val="tx1">
                    <a:lumMod val="75000"/>
                    <a:lumOff val="25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15" name="TextBox 14"/>
                <p:cNvSpPr txBox="1"/>
                <p:nvPr/>
              </p:nvSpPr>
              <p:spPr>
                <a:xfrm>
                  <a:off x="4441374" y="4978399"/>
                  <a:ext cx="46435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𝛽</m:t>
                            </m:r>
                          </m:e>
                          <m:sub>
                            <m:r>
                              <a:rPr lang="en-US" b="0" i="1" smtClean="0">
                                <a:latin typeface="Cambria Math" charset="0"/>
                              </a:rPr>
                              <m:t>1</m:t>
                            </m:r>
                          </m:sub>
                        </m:sSub>
                      </m:oMath>
                    </m:oMathPara>
                  </a14:m>
                  <a:endParaRPr lang="en-US" dirty="0"/>
                </a:p>
              </p:txBody>
            </p:sp>
          </mc:Choice>
          <mc:Fallback xmlns="">
            <p:sp>
              <p:nvSpPr>
                <p:cNvPr id="15" name="TextBox 14"/>
                <p:cNvSpPr txBox="1">
                  <a:spLocks noRot="1" noChangeAspect="1" noMove="1" noResize="1" noEditPoints="1" noAdjustHandles="1" noChangeArrowheads="1" noChangeShapeType="1" noTextEdit="1"/>
                </p:cNvSpPr>
                <p:nvPr/>
              </p:nvSpPr>
              <p:spPr>
                <a:xfrm>
                  <a:off x="4441374" y="4978399"/>
                  <a:ext cx="464358" cy="369332"/>
                </a:xfrm>
                <a:prstGeom prst="rect">
                  <a:avLst/>
                </a:prstGeom>
                <a:blipFill rotWithShape="0">
                  <a:blip r:embed="rId3"/>
                  <a:stretch>
                    <a:fillRect b="-114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p:cNvSpPr txBox="1"/>
                <p:nvPr/>
              </p:nvSpPr>
              <p:spPr>
                <a:xfrm>
                  <a:off x="2313074" y="2662545"/>
                  <a:ext cx="46968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𝛽</m:t>
                            </m:r>
                          </m:e>
                          <m:sub>
                            <m:r>
                              <a:rPr lang="en-US" b="0" i="1" smtClean="0">
                                <a:latin typeface="Cambria Math" charset="0"/>
                              </a:rPr>
                              <m:t>2</m:t>
                            </m:r>
                          </m:sub>
                        </m:sSub>
                      </m:oMath>
                    </m:oMathPara>
                  </a14:m>
                  <a:endParaRPr lang="en-US" dirty="0"/>
                </a:p>
              </p:txBody>
            </p:sp>
          </mc:Choice>
          <mc:Fallback xmlns="">
            <p:sp>
              <p:nvSpPr>
                <p:cNvPr id="19" name="TextBox 18"/>
                <p:cNvSpPr txBox="1">
                  <a:spLocks noRot="1" noChangeAspect="1" noMove="1" noResize="1" noEditPoints="1" noAdjustHandles="1" noChangeArrowheads="1" noChangeShapeType="1" noTextEdit="1"/>
                </p:cNvSpPr>
                <p:nvPr/>
              </p:nvSpPr>
              <p:spPr>
                <a:xfrm>
                  <a:off x="2313074" y="2662545"/>
                  <a:ext cx="469680" cy="369332"/>
                </a:xfrm>
                <a:prstGeom prst="rect">
                  <a:avLst/>
                </a:prstGeom>
                <a:blipFill rotWithShape="0">
                  <a:blip r:embed="rId4"/>
                  <a:stretch>
                    <a:fillRect b="-13115"/>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22" name="Rectangle 21"/>
              <p:cNvSpPr/>
              <p:nvPr/>
            </p:nvSpPr>
            <p:spPr>
              <a:xfrm>
                <a:off x="6497315" y="2395658"/>
                <a:ext cx="7371080" cy="725904"/>
              </a:xfrm>
              <a:prstGeom prst="rect">
                <a:avLst/>
              </a:prstGeom>
            </p:spPr>
            <p:txBody>
              <a:bodyPr wrap="square">
                <a:spAutoFit/>
              </a:bodyPr>
              <a:lstStyle/>
              <a:p>
                <a14:m>
                  <m:oMath xmlns:m="http://schemas.openxmlformats.org/officeDocument/2006/math">
                    <m:f>
                      <m:fPr>
                        <m:ctrlPr>
                          <a:rPr lang="mr-IN" sz="2800" i="1" smtClean="0">
                            <a:solidFill>
                              <a:schemeClr val="tx1">
                                <a:lumMod val="75000"/>
                                <a:lumOff val="25000"/>
                              </a:schemeClr>
                            </a:solidFill>
                            <a:latin typeface="Cambria Math" panose="02040503050406030204" pitchFamily="18" charset="0"/>
                          </a:rPr>
                        </m:ctrlPr>
                      </m:fPr>
                      <m:num>
                        <m:r>
                          <a:rPr lang="en-US" sz="2800" i="1">
                            <a:solidFill>
                              <a:schemeClr val="tx1">
                                <a:lumMod val="75000"/>
                                <a:lumOff val="25000"/>
                              </a:schemeClr>
                            </a:solidFill>
                            <a:latin typeface="Cambria Math" charset="0"/>
                          </a:rPr>
                          <m:t>1</m:t>
                        </m:r>
                      </m:num>
                      <m:den>
                        <m:r>
                          <a:rPr lang="en-US" sz="2800" i="1">
                            <a:solidFill>
                              <a:schemeClr val="tx1">
                                <a:lumMod val="75000"/>
                                <a:lumOff val="25000"/>
                              </a:schemeClr>
                            </a:solidFill>
                            <a:latin typeface="Cambria Math" charset="0"/>
                          </a:rPr>
                          <m:t>𝑛</m:t>
                        </m:r>
                      </m:den>
                    </m:f>
                    <m:nary>
                      <m:naryPr>
                        <m:chr m:val="∑"/>
                        <m:ctrlPr>
                          <a:rPr lang="is-IS" sz="2800" i="1">
                            <a:solidFill>
                              <a:schemeClr val="tx1">
                                <a:lumMod val="75000"/>
                                <a:lumOff val="25000"/>
                              </a:schemeClr>
                            </a:solidFill>
                            <a:latin typeface="Cambria Math" panose="02040503050406030204" pitchFamily="18" charset="0"/>
                          </a:rPr>
                        </m:ctrlPr>
                      </m:naryPr>
                      <m:sub>
                        <m:r>
                          <m:rPr>
                            <m:brk m:alnAt="23"/>
                          </m:rPr>
                          <a:rPr lang="en-US" sz="2800" i="1">
                            <a:solidFill>
                              <a:schemeClr val="tx1">
                                <a:lumMod val="75000"/>
                                <a:lumOff val="25000"/>
                              </a:schemeClr>
                            </a:solidFill>
                            <a:latin typeface="Cambria Math" charset="0"/>
                          </a:rPr>
                          <m:t>𝑖</m:t>
                        </m:r>
                        <m:r>
                          <a:rPr lang="en-US" sz="2800" i="1">
                            <a:solidFill>
                              <a:schemeClr val="tx1">
                                <a:lumMod val="75000"/>
                                <a:lumOff val="25000"/>
                              </a:schemeClr>
                            </a:solidFill>
                            <a:latin typeface="Cambria Math" charset="0"/>
                          </a:rPr>
                          <m:t>=1</m:t>
                        </m:r>
                      </m:sub>
                      <m:sup>
                        <m:r>
                          <a:rPr lang="en-US" sz="2800" i="1">
                            <a:solidFill>
                              <a:schemeClr val="tx1">
                                <a:lumMod val="75000"/>
                                <a:lumOff val="25000"/>
                              </a:schemeClr>
                            </a:solidFill>
                            <a:latin typeface="Cambria Math" charset="0"/>
                          </a:rPr>
                          <m:t>𝑛</m:t>
                        </m:r>
                      </m:sup>
                      <m:e>
                        <m:r>
                          <a:rPr lang="en-US" sz="2800" i="1">
                            <a:solidFill>
                              <a:schemeClr val="tx1">
                                <a:lumMod val="75000"/>
                                <a:lumOff val="25000"/>
                              </a:schemeClr>
                            </a:solidFill>
                            <a:latin typeface="Cambria Math" charset="0"/>
                          </a:rPr>
                          <m:t>|</m:t>
                        </m:r>
                        <m:sSub>
                          <m:sSubPr>
                            <m:ctrlPr>
                              <a:rPr lang="en-US" sz="2800" i="1">
                                <a:solidFill>
                                  <a:schemeClr val="tx1">
                                    <a:lumMod val="75000"/>
                                    <a:lumOff val="25000"/>
                                  </a:schemeClr>
                                </a:solidFill>
                                <a:latin typeface="Cambria Math" panose="02040503050406030204" pitchFamily="18" charset="0"/>
                              </a:rPr>
                            </m:ctrlPr>
                          </m:sSubPr>
                          <m:e>
                            <m:r>
                              <a:rPr lang="en-US" sz="2800" i="1">
                                <a:solidFill>
                                  <a:schemeClr val="tx1">
                                    <a:lumMod val="75000"/>
                                    <a:lumOff val="25000"/>
                                  </a:schemeClr>
                                </a:solidFill>
                                <a:latin typeface="Cambria Math" charset="0"/>
                              </a:rPr>
                              <m:t>𝑦</m:t>
                            </m:r>
                          </m:e>
                          <m:sub>
                            <m:r>
                              <a:rPr lang="en-US" sz="2800" i="1">
                                <a:solidFill>
                                  <a:schemeClr val="tx1">
                                    <a:lumMod val="75000"/>
                                    <a:lumOff val="25000"/>
                                  </a:schemeClr>
                                </a:solidFill>
                                <a:latin typeface="Cambria Math" charset="0"/>
                              </a:rPr>
                              <m:t>𝑖</m:t>
                            </m:r>
                          </m:sub>
                        </m:sSub>
                        <m:r>
                          <a:rPr lang="en-US" sz="2800" i="1">
                            <a:solidFill>
                              <a:schemeClr val="tx1">
                                <a:lumMod val="75000"/>
                                <a:lumOff val="25000"/>
                              </a:schemeClr>
                            </a:solidFill>
                            <a:latin typeface="Cambria Math" charset="0"/>
                          </a:rPr>
                          <m:t>−</m:t>
                        </m:r>
                      </m:e>
                    </m:nary>
                    <m:sSubSup>
                      <m:sSubSupPr>
                        <m:ctrlPr>
                          <a:rPr lang="en-US" sz="2800" i="1">
                            <a:solidFill>
                              <a:schemeClr val="tx1">
                                <a:lumMod val="75000"/>
                                <a:lumOff val="25000"/>
                              </a:schemeClr>
                            </a:solidFill>
                            <a:latin typeface="Cambria Math" panose="02040503050406030204" pitchFamily="18" charset="0"/>
                          </a:rPr>
                        </m:ctrlPr>
                      </m:sSubSupPr>
                      <m:e>
                        <m:acc>
                          <m:accPr>
                            <m:chr m:val="̂"/>
                            <m:ctrlPr>
                              <a:rPr lang="en-US" sz="2800" i="1">
                                <a:solidFill>
                                  <a:schemeClr val="tx1">
                                    <a:lumMod val="75000"/>
                                    <a:lumOff val="25000"/>
                                  </a:schemeClr>
                                </a:solidFill>
                                <a:latin typeface="Cambria Math" panose="02040503050406030204" pitchFamily="18" charset="0"/>
                              </a:rPr>
                            </m:ctrlPr>
                          </m:accPr>
                          <m:e>
                            <m:r>
                              <a:rPr lang="en-US" sz="2800" b="1" i="1">
                                <a:solidFill>
                                  <a:schemeClr val="tx1">
                                    <a:lumMod val="75000"/>
                                    <a:lumOff val="25000"/>
                                  </a:schemeClr>
                                </a:solidFill>
                                <a:latin typeface="Cambria Math" charset="0"/>
                              </a:rPr>
                              <m:t>𝜷</m:t>
                            </m:r>
                          </m:e>
                        </m:acc>
                      </m:e>
                      <m:sub/>
                      <m:sup>
                        <m:r>
                          <a:rPr lang="en-US" sz="2800" i="1">
                            <a:solidFill>
                              <a:schemeClr val="tx1">
                                <a:lumMod val="75000"/>
                                <a:lumOff val="25000"/>
                              </a:schemeClr>
                            </a:solidFill>
                            <a:latin typeface="Cambria Math" charset="0"/>
                          </a:rPr>
                          <m:t>𝐿𝐴𝑆𝑆</m:t>
                        </m:r>
                        <m:sSup>
                          <m:sSupPr>
                            <m:ctrlPr>
                              <a:rPr lang="en-US" sz="2800" b="0" i="1" smtClean="0">
                                <a:solidFill>
                                  <a:schemeClr val="tx1">
                                    <a:lumMod val="75000"/>
                                    <a:lumOff val="25000"/>
                                  </a:schemeClr>
                                </a:solidFill>
                                <a:latin typeface="Cambria Math" panose="02040503050406030204" pitchFamily="18" charset="0"/>
                              </a:rPr>
                            </m:ctrlPr>
                          </m:sSupPr>
                          <m:e>
                            <m:r>
                              <a:rPr lang="en-US" sz="2800" i="1">
                                <a:solidFill>
                                  <a:schemeClr val="tx1">
                                    <a:lumMod val="75000"/>
                                    <a:lumOff val="25000"/>
                                  </a:schemeClr>
                                </a:solidFill>
                                <a:latin typeface="Cambria Math" charset="0"/>
                              </a:rPr>
                              <m:t>𝑂</m:t>
                            </m:r>
                          </m:e>
                          <m:sup>
                            <m:r>
                              <a:rPr lang="en-US" sz="2800" b="0" i="1" smtClean="0">
                                <a:solidFill>
                                  <a:schemeClr val="tx1">
                                    <a:lumMod val="75000"/>
                                    <a:lumOff val="25000"/>
                                  </a:schemeClr>
                                </a:solidFill>
                                <a:latin typeface="Cambria Math" charset="0"/>
                              </a:rPr>
                              <m:t>𝑇</m:t>
                            </m:r>
                          </m:sup>
                        </m:sSup>
                      </m:sup>
                    </m:sSubSup>
                    <m:r>
                      <a:rPr lang="en-US" sz="2800" b="1" i="1">
                        <a:solidFill>
                          <a:schemeClr val="tx1">
                            <a:lumMod val="75000"/>
                            <a:lumOff val="25000"/>
                          </a:schemeClr>
                        </a:solidFill>
                        <a:latin typeface="Cambria Math" charset="0"/>
                      </a:rPr>
                      <m:t>𝒙</m:t>
                    </m:r>
                    <m:sSup>
                      <m:sSupPr>
                        <m:ctrlPr>
                          <a:rPr lang="en-US" sz="2800" i="1">
                            <a:solidFill>
                              <a:schemeClr val="tx1">
                                <a:lumMod val="75000"/>
                                <a:lumOff val="25000"/>
                              </a:schemeClr>
                            </a:solidFill>
                            <a:latin typeface="Cambria Math" panose="02040503050406030204" pitchFamily="18" charset="0"/>
                          </a:rPr>
                        </m:ctrlPr>
                      </m:sSupPr>
                      <m:e>
                        <m:d>
                          <m:dPr>
                            <m:begChr m:val=""/>
                            <m:endChr m:val="|"/>
                            <m:ctrlPr>
                              <a:rPr lang="en-US" sz="2800" i="1">
                                <a:solidFill>
                                  <a:schemeClr val="tx1">
                                    <a:lumMod val="75000"/>
                                    <a:lumOff val="25000"/>
                                  </a:schemeClr>
                                </a:solidFill>
                                <a:latin typeface="Cambria Math" panose="02040503050406030204" pitchFamily="18" charset="0"/>
                              </a:rPr>
                            </m:ctrlPr>
                          </m:dPr>
                          <m:e>
                            <m:r>
                              <a:rPr lang="en-US" sz="2800">
                                <a:solidFill>
                                  <a:schemeClr val="tx1">
                                    <a:lumMod val="75000"/>
                                    <a:lumOff val="25000"/>
                                  </a:schemeClr>
                                </a:solidFill>
                                <a:latin typeface="Cambria Math" charset="0"/>
                              </a:rPr>
                              <m:t>​</m:t>
                            </m:r>
                          </m:e>
                        </m:d>
                      </m:e>
                      <m:sup>
                        <m:r>
                          <a:rPr lang="en-US" sz="2800" i="1">
                            <a:solidFill>
                              <a:schemeClr val="tx1">
                                <a:lumMod val="75000"/>
                                <a:lumOff val="25000"/>
                              </a:schemeClr>
                            </a:solidFill>
                            <a:latin typeface="Cambria Math" charset="0"/>
                          </a:rPr>
                          <m:t>2</m:t>
                        </m:r>
                      </m:sup>
                    </m:sSup>
                  </m:oMath>
                </a14:m>
                <a:r>
                  <a:rPr lang="en-US" sz="2800" dirty="0">
                    <a:solidFill>
                      <a:schemeClr val="tx1">
                        <a:lumMod val="75000"/>
                        <a:lumOff val="25000"/>
                      </a:schemeClr>
                    </a:solidFill>
                  </a:rPr>
                  <a:t>=D</a:t>
                </a:r>
              </a:p>
            </p:txBody>
          </p:sp>
        </mc:Choice>
        <mc:Fallback xmlns="">
          <p:sp>
            <p:nvSpPr>
              <p:cNvPr id="22" name="Rectangle 21"/>
              <p:cNvSpPr>
                <a:spLocks noRot="1" noChangeAspect="1" noMove="1" noResize="1" noEditPoints="1" noAdjustHandles="1" noChangeArrowheads="1" noChangeShapeType="1" noTextEdit="1"/>
              </p:cNvSpPr>
              <p:nvPr/>
            </p:nvSpPr>
            <p:spPr>
              <a:xfrm>
                <a:off x="6497315" y="2395658"/>
                <a:ext cx="7371080" cy="725904"/>
              </a:xfrm>
              <a:prstGeom prst="rect">
                <a:avLst/>
              </a:prstGeom>
              <a:blipFill rotWithShape="0">
                <a:blip r:embed="rId5"/>
                <a:stretch>
                  <a:fillRect b="-10924"/>
                </a:stretch>
              </a:blipFill>
            </p:spPr>
            <p:txBody>
              <a:bodyPr/>
              <a:lstStyle/>
              <a:p>
                <a:r>
                  <a:rPr lang="en-US">
                    <a:noFill/>
                  </a:rPr>
                  <a:t> </a:t>
                </a:r>
              </a:p>
            </p:txBody>
          </p:sp>
        </mc:Fallback>
      </mc:AlternateContent>
      <p:grpSp>
        <p:nvGrpSpPr>
          <p:cNvPr id="35" name="Group 34"/>
          <p:cNvGrpSpPr/>
          <p:nvPr/>
        </p:nvGrpSpPr>
        <p:grpSpPr>
          <a:xfrm>
            <a:off x="8404272" y="4049503"/>
            <a:ext cx="747962" cy="426693"/>
            <a:chOff x="3606026" y="2722340"/>
            <a:chExt cx="747962" cy="426693"/>
          </a:xfrm>
        </p:grpSpPr>
        <mc:AlternateContent xmlns:mc="http://schemas.openxmlformats.org/markup-compatibility/2006" xmlns:a14="http://schemas.microsoft.com/office/drawing/2010/main">
          <mc:Choice Requires="a14">
            <p:sp>
              <p:nvSpPr>
                <p:cNvPr id="27" name="TextBox 26"/>
                <p:cNvSpPr txBox="1"/>
                <p:nvPr/>
              </p:nvSpPr>
              <p:spPr>
                <a:xfrm>
                  <a:off x="3606026" y="2764697"/>
                  <a:ext cx="747962" cy="38433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acc>
                              <m:accPr>
                                <m:chr m:val="̂"/>
                                <m:ctrlPr>
                                  <a:rPr lang="en-US" b="0" i="1" smtClean="0">
                                    <a:latin typeface="Cambria Math" panose="02040503050406030204" pitchFamily="18" charset="0"/>
                                  </a:rPr>
                                </m:ctrlPr>
                              </m:accPr>
                              <m:e>
                                <m:r>
                                  <a:rPr lang="en-US" b="0" i="1" smtClean="0">
                                    <a:latin typeface="Cambria Math" charset="0"/>
                                  </a:rPr>
                                  <m:t>𝛽</m:t>
                                </m:r>
                              </m:e>
                            </m:acc>
                          </m:e>
                          <m:sup>
                            <m:r>
                              <a:rPr lang="en-US" b="0" i="1" smtClean="0">
                                <a:latin typeface="Cambria Math" charset="0"/>
                              </a:rPr>
                              <m:t>𝑀𝑆𝐸</m:t>
                            </m:r>
                          </m:sup>
                        </m:sSup>
                      </m:oMath>
                    </m:oMathPara>
                  </a14:m>
                  <a:endParaRPr lang="en-US" dirty="0"/>
                </a:p>
              </p:txBody>
            </p:sp>
          </mc:Choice>
          <mc:Fallback xmlns="">
            <p:sp>
              <p:nvSpPr>
                <p:cNvPr id="27" name="TextBox 26"/>
                <p:cNvSpPr txBox="1">
                  <a:spLocks noRot="1" noChangeAspect="1" noMove="1" noResize="1" noEditPoints="1" noAdjustHandles="1" noChangeArrowheads="1" noChangeShapeType="1" noTextEdit="1"/>
                </p:cNvSpPr>
                <p:nvPr/>
              </p:nvSpPr>
              <p:spPr>
                <a:xfrm>
                  <a:off x="3606026" y="2764697"/>
                  <a:ext cx="747962" cy="384336"/>
                </a:xfrm>
                <a:prstGeom prst="rect">
                  <a:avLst/>
                </a:prstGeom>
                <a:blipFill rotWithShape="0">
                  <a:blip r:embed="rId6"/>
                  <a:stretch>
                    <a:fillRect t="-7937" b="-14286"/>
                  </a:stretch>
                </a:blipFill>
              </p:spPr>
              <p:txBody>
                <a:bodyPr/>
                <a:lstStyle/>
                <a:p>
                  <a:r>
                    <a:rPr lang="en-US">
                      <a:noFill/>
                    </a:rPr>
                    <a:t> </a:t>
                  </a:r>
                </a:p>
              </p:txBody>
            </p:sp>
          </mc:Fallback>
        </mc:AlternateContent>
        <p:sp>
          <p:nvSpPr>
            <p:cNvPr id="28" name="Oval 27"/>
            <p:cNvSpPr>
              <a:spLocks noChangeAspect="1"/>
            </p:cNvSpPr>
            <p:nvPr/>
          </p:nvSpPr>
          <p:spPr>
            <a:xfrm>
              <a:off x="4076794" y="2722340"/>
              <a:ext cx="45561" cy="45720"/>
            </a:xfrm>
            <a:prstGeom prst="ellips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38" name="Rectangle 37"/>
              <p:cNvSpPr/>
              <p:nvPr/>
            </p:nvSpPr>
            <p:spPr>
              <a:xfrm>
                <a:off x="767537" y="2127451"/>
                <a:ext cx="2626938" cy="117262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i="1">
                          <a:latin typeface="Cambria Math" charset="0"/>
                        </a:rPr>
                        <m:t>𝜆</m:t>
                      </m:r>
                      <m:nary>
                        <m:naryPr>
                          <m:chr m:val="∑"/>
                          <m:ctrlPr>
                            <a:rPr lang="is-IS" sz="2400" i="1">
                              <a:latin typeface="Cambria Math" panose="02040503050406030204" pitchFamily="18" charset="0"/>
                            </a:rPr>
                          </m:ctrlPr>
                        </m:naryPr>
                        <m:sub>
                          <m:r>
                            <m:rPr>
                              <m:brk m:alnAt="23"/>
                            </m:rPr>
                            <a:rPr lang="en-US" sz="2400" i="1">
                              <a:latin typeface="Cambria Math" charset="0"/>
                            </a:rPr>
                            <m:t>𝑗</m:t>
                          </m:r>
                          <m:r>
                            <a:rPr lang="en-US" sz="2400" i="1">
                              <a:latin typeface="Cambria Math" charset="0"/>
                            </a:rPr>
                            <m:t>=1</m:t>
                          </m:r>
                        </m:sub>
                        <m:sup>
                          <m:r>
                            <a:rPr lang="en-US" sz="2400" i="1">
                              <a:latin typeface="Cambria Math" charset="0"/>
                            </a:rPr>
                            <m:t>𝐽</m:t>
                          </m:r>
                        </m:sup>
                        <m:e>
                          <m:d>
                            <m:dPr>
                              <m:begChr m:val="|"/>
                              <m:endChr m:val="|"/>
                              <m:ctrlPr>
                                <a:rPr lang="en-US" sz="2400" i="1">
                                  <a:latin typeface="Cambria Math" panose="02040503050406030204" pitchFamily="18" charset="0"/>
                                </a:rPr>
                              </m:ctrlPr>
                            </m:dPr>
                            <m:e>
                              <m:r>
                                <a:rPr lang="en-US" sz="2400" i="1">
                                  <a:latin typeface="Cambria Math" charset="0"/>
                                </a:rPr>
                                <m:t> </m:t>
                              </m:r>
                              <m:sSubSup>
                                <m:sSubSupPr>
                                  <m:ctrlPr>
                                    <a:rPr lang="en-US" sz="2400" i="1">
                                      <a:latin typeface="Cambria Math" panose="02040503050406030204" pitchFamily="18" charset="0"/>
                                    </a:rPr>
                                  </m:ctrlPr>
                                </m:sSubSupPr>
                                <m:e>
                                  <m:acc>
                                    <m:accPr>
                                      <m:chr m:val="̂"/>
                                      <m:ctrlPr>
                                        <a:rPr lang="en-US" sz="2400" i="1">
                                          <a:latin typeface="Cambria Math" panose="02040503050406030204" pitchFamily="18" charset="0"/>
                                        </a:rPr>
                                      </m:ctrlPr>
                                    </m:accPr>
                                    <m:e>
                                      <m:r>
                                        <a:rPr lang="en-US" sz="2400" i="1">
                                          <a:latin typeface="Cambria Math" charset="0"/>
                                        </a:rPr>
                                        <m:t>𝛽</m:t>
                                      </m:r>
                                    </m:e>
                                  </m:acc>
                                </m:e>
                                <m:sub>
                                  <m:r>
                                    <a:rPr lang="en-US" sz="2400" i="1">
                                      <a:latin typeface="Cambria Math" charset="0"/>
                                    </a:rPr>
                                    <m:t>𝑗</m:t>
                                  </m:r>
                                </m:sub>
                                <m:sup>
                                  <m:r>
                                    <a:rPr lang="en-US" sz="2400" i="1">
                                      <a:latin typeface="Cambria Math" charset="0"/>
                                    </a:rPr>
                                    <m:t>𝐿𝐴𝑆𝑆𝑂</m:t>
                                  </m:r>
                                </m:sup>
                              </m:sSubSup>
                            </m:e>
                          </m:d>
                          <m:r>
                            <a:rPr lang="en-US" sz="2400" i="1">
                              <a:latin typeface="Cambria Math" charset="0"/>
                            </a:rPr>
                            <m:t>=</m:t>
                          </m:r>
                          <m:r>
                            <a:rPr lang="en-US" sz="2400" i="1">
                              <a:latin typeface="Cambria Math" charset="0"/>
                            </a:rPr>
                            <m:t>𝐶</m:t>
                          </m:r>
                        </m:e>
                      </m:nary>
                    </m:oMath>
                  </m:oMathPara>
                </a14:m>
                <a:endParaRPr lang="en-US" dirty="0"/>
              </a:p>
            </p:txBody>
          </p:sp>
        </mc:Choice>
        <mc:Fallback xmlns="">
          <p:sp>
            <p:nvSpPr>
              <p:cNvPr id="38" name="Rectangle 37"/>
              <p:cNvSpPr>
                <a:spLocks noRot="1" noChangeAspect="1" noMove="1" noResize="1" noEditPoints="1" noAdjustHandles="1" noChangeArrowheads="1" noChangeShapeType="1" noTextEdit="1"/>
              </p:cNvSpPr>
              <p:nvPr/>
            </p:nvSpPr>
            <p:spPr>
              <a:xfrm>
                <a:off x="767537" y="2127451"/>
                <a:ext cx="2626938" cy="1172629"/>
              </a:xfrm>
              <a:prstGeom prst="rect">
                <a:avLst/>
              </a:prstGeom>
              <a:blipFill rotWithShape="0">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Rectangle 38"/>
              <p:cNvSpPr/>
              <p:nvPr/>
            </p:nvSpPr>
            <p:spPr>
              <a:xfrm>
                <a:off x="7513772" y="1180700"/>
                <a:ext cx="3940053" cy="48147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sz="2400" i="1" smtClean="0">
                              <a:solidFill>
                                <a:schemeClr val="tx1">
                                  <a:lumMod val="75000"/>
                                  <a:lumOff val="25000"/>
                                </a:schemeClr>
                              </a:solidFill>
                              <a:latin typeface="Cambria Math" panose="02040503050406030204" pitchFamily="18" charset="0"/>
                            </a:rPr>
                          </m:ctrlPr>
                        </m:funcPr>
                        <m:fName>
                          <m:r>
                            <a:rPr lang="en-US" sz="2400" i="1">
                              <a:solidFill>
                                <a:schemeClr val="tx1">
                                  <a:lumMod val="75000"/>
                                  <a:lumOff val="25000"/>
                                </a:schemeClr>
                              </a:solidFill>
                              <a:latin typeface="Cambria Math" charset="0"/>
                            </a:rPr>
                            <m:t> </m:t>
                          </m:r>
                          <m:sSup>
                            <m:sSupPr>
                              <m:ctrlPr>
                                <a:rPr lang="en-US" sz="2400" i="1">
                                  <a:solidFill>
                                    <a:schemeClr val="tx1">
                                      <a:lumMod val="75000"/>
                                      <a:lumOff val="25000"/>
                                    </a:schemeClr>
                                  </a:solidFill>
                                  <a:latin typeface="Cambria Math" panose="02040503050406030204" pitchFamily="18" charset="0"/>
                                </a:rPr>
                              </m:ctrlPr>
                            </m:sSupPr>
                            <m:e>
                              <m:acc>
                                <m:accPr>
                                  <m:chr m:val="̂"/>
                                  <m:ctrlPr>
                                    <a:rPr lang="en-US" sz="2400" i="1">
                                      <a:solidFill>
                                        <a:schemeClr val="tx1">
                                          <a:lumMod val="75000"/>
                                          <a:lumOff val="25000"/>
                                        </a:schemeClr>
                                      </a:solidFill>
                                      <a:latin typeface="Cambria Math" panose="02040503050406030204" pitchFamily="18" charset="0"/>
                                    </a:rPr>
                                  </m:ctrlPr>
                                </m:accPr>
                                <m:e>
                                  <m:r>
                                    <a:rPr lang="en-US" sz="2400" b="1" i="1">
                                      <a:solidFill>
                                        <a:schemeClr val="tx1">
                                          <a:lumMod val="75000"/>
                                          <a:lumOff val="25000"/>
                                        </a:schemeClr>
                                      </a:solidFill>
                                      <a:latin typeface="Cambria Math" charset="0"/>
                                    </a:rPr>
                                    <m:t>𝜷</m:t>
                                  </m:r>
                                </m:e>
                              </m:acc>
                            </m:e>
                            <m:sup>
                              <m:r>
                                <a:rPr lang="en-US" sz="2400" i="1">
                                  <a:solidFill>
                                    <a:schemeClr val="tx1">
                                      <a:lumMod val="75000"/>
                                      <a:lumOff val="25000"/>
                                    </a:schemeClr>
                                  </a:solidFill>
                                  <a:latin typeface="Cambria Math" charset="0"/>
                                </a:rPr>
                                <m:t>𝐿𝐴𝑆𝑆𝑂</m:t>
                              </m:r>
                            </m:sup>
                          </m:sSup>
                          <m:r>
                            <a:rPr lang="en-US" sz="2400" i="1">
                              <a:solidFill>
                                <a:schemeClr val="tx1">
                                  <a:lumMod val="75000"/>
                                  <a:lumOff val="25000"/>
                                </a:schemeClr>
                              </a:solidFill>
                              <a:latin typeface="Cambria Math" charset="0"/>
                            </a:rPr>
                            <m:t>=</m:t>
                          </m:r>
                          <m:r>
                            <m:rPr>
                              <m:sty m:val="p"/>
                            </m:rPr>
                            <a:rPr lang="en-US" sz="2400">
                              <a:solidFill>
                                <a:schemeClr val="tx1">
                                  <a:lumMod val="75000"/>
                                  <a:lumOff val="25000"/>
                                </a:schemeClr>
                              </a:solidFill>
                              <a:latin typeface="Cambria Math" charset="0"/>
                            </a:rPr>
                            <m:t>argmin</m:t>
                          </m:r>
                        </m:fName>
                        <m:e>
                          <m:sSub>
                            <m:sSubPr>
                              <m:ctrlPr>
                                <a:rPr lang="en-US" sz="2400" i="1">
                                  <a:solidFill>
                                    <a:schemeClr val="tx1">
                                      <a:lumMod val="75000"/>
                                      <a:lumOff val="25000"/>
                                    </a:schemeClr>
                                  </a:solidFill>
                                  <a:latin typeface="Cambria Math" panose="02040503050406030204" pitchFamily="18" charset="0"/>
                                </a:rPr>
                              </m:ctrlPr>
                            </m:sSubPr>
                            <m:e>
                              <m:r>
                                <a:rPr lang="en-US" sz="2400" i="1">
                                  <a:solidFill>
                                    <a:schemeClr val="tx1">
                                      <a:lumMod val="75000"/>
                                      <a:lumOff val="25000"/>
                                    </a:schemeClr>
                                  </a:solidFill>
                                  <a:latin typeface="Cambria Math" charset="0"/>
                                </a:rPr>
                                <m:t>𝐿</m:t>
                              </m:r>
                            </m:e>
                            <m:sub>
                              <m:r>
                                <a:rPr lang="en-US" sz="2400" i="1">
                                  <a:solidFill>
                                    <a:schemeClr val="tx1">
                                      <a:lumMod val="75000"/>
                                      <a:lumOff val="25000"/>
                                    </a:schemeClr>
                                  </a:solidFill>
                                  <a:latin typeface="Cambria Math" charset="0"/>
                                </a:rPr>
                                <m:t>𝐿𝐴𝑆𝑆𝑂</m:t>
                              </m:r>
                            </m:sub>
                          </m:sSub>
                          <m:d>
                            <m:dPr>
                              <m:ctrlPr>
                                <a:rPr lang="en-US" sz="2400" i="1">
                                  <a:solidFill>
                                    <a:schemeClr val="tx1">
                                      <a:lumMod val="75000"/>
                                      <a:lumOff val="25000"/>
                                    </a:schemeClr>
                                  </a:solidFill>
                                  <a:latin typeface="Cambria Math" panose="02040503050406030204" pitchFamily="18" charset="0"/>
                                </a:rPr>
                              </m:ctrlPr>
                            </m:dPr>
                            <m:e>
                              <m:r>
                                <a:rPr lang="en-US" sz="2400" b="1" i="1">
                                  <a:solidFill>
                                    <a:schemeClr val="tx1">
                                      <a:lumMod val="75000"/>
                                      <a:lumOff val="25000"/>
                                    </a:schemeClr>
                                  </a:solidFill>
                                  <a:latin typeface="Cambria Math" charset="0"/>
                                </a:rPr>
                                <m:t>𝜷</m:t>
                              </m:r>
                            </m:e>
                          </m:d>
                        </m:e>
                      </m:func>
                    </m:oMath>
                  </m:oMathPara>
                </a14:m>
                <a:endParaRPr lang="en-US" dirty="0">
                  <a:solidFill>
                    <a:schemeClr val="tx1">
                      <a:lumMod val="75000"/>
                      <a:lumOff val="25000"/>
                    </a:schemeClr>
                  </a:solidFill>
                </a:endParaRPr>
              </a:p>
            </p:txBody>
          </p:sp>
        </mc:Choice>
        <mc:Fallback xmlns="">
          <p:sp>
            <p:nvSpPr>
              <p:cNvPr id="39" name="Rectangle 38"/>
              <p:cNvSpPr>
                <a:spLocks noRot="1" noChangeAspect="1" noMove="1" noResize="1" noEditPoints="1" noAdjustHandles="1" noChangeArrowheads="1" noChangeShapeType="1" noTextEdit="1"/>
              </p:cNvSpPr>
              <p:nvPr/>
            </p:nvSpPr>
            <p:spPr>
              <a:xfrm>
                <a:off x="7513772" y="1180700"/>
                <a:ext cx="3940053" cy="481478"/>
              </a:xfrm>
              <a:prstGeom prst="rect">
                <a:avLst/>
              </a:prstGeom>
              <a:blipFill rotWithShape="0">
                <a:blip r:embed="rId8"/>
                <a:stretch>
                  <a:fillRect/>
                </a:stretch>
              </a:blipFill>
            </p:spPr>
            <p:txBody>
              <a:bodyPr/>
              <a:lstStyle/>
              <a:p>
                <a:r>
                  <a:rPr lang="en-US">
                    <a:noFill/>
                  </a:rPr>
                  <a:t> </a:t>
                </a:r>
              </a:p>
            </p:txBody>
          </p:sp>
        </mc:Fallback>
      </mc:AlternateContent>
      <p:grpSp>
        <p:nvGrpSpPr>
          <p:cNvPr id="41" name="Group 40"/>
          <p:cNvGrpSpPr/>
          <p:nvPr/>
        </p:nvGrpSpPr>
        <p:grpSpPr>
          <a:xfrm>
            <a:off x="6397212" y="3312174"/>
            <a:ext cx="3249927" cy="3288314"/>
            <a:chOff x="1655805" y="2662545"/>
            <a:chExt cx="3249927" cy="3288314"/>
          </a:xfrm>
        </p:grpSpPr>
        <p:grpSp>
          <p:nvGrpSpPr>
            <p:cNvPr id="42" name="Group 41"/>
            <p:cNvGrpSpPr/>
            <p:nvPr/>
          </p:nvGrpSpPr>
          <p:grpSpPr>
            <a:xfrm>
              <a:off x="1655805" y="2674847"/>
              <a:ext cx="3101546" cy="3276012"/>
              <a:chOff x="1655805" y="2674847"/>
              <a:chExt cx="3101546" cy="3276012"/>
            </a:xfrm>
          </p:grpSpPr>
          <p:cxnSp>
            <p:nvCxnSpPr>
              <p:cNvPr id="45" name="Straight Arrow Connector 44"/>
              <p:cNvCxnSpPr/>
              <p:nvPr/>
            </p:nvCxnSpPr>
            <p:spPr>
              <a:xfrm flipV="1">
                <a:off x="1655805" y="4880919"/>
                <a:ext cx="3101546" cy="12357"/>
              </a:xfrm>
              <a:prstGeom prst="straightConnector1">
                <a:avLst/>
              </a:prstGeom>
              <a:ln>
                <a:solidFill>
                  <a:schemeClr val="tx1">
                    <a:lumMod val="75000"/>
                    <a:lumOff val="25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p:nvPr/>
            </p:nvCxnSpPr>
            <p:spPr>
              <a:xfrm flipH="1" flipV="1">
                <a:off x="2782398" y="2674847"/>
                <a:ext cx="18859" cy="3276012"/>
              </a:xfrm>
              <a:prstGeom prst="straightConnector1">
                <a:avLst/>
              </a:prstGeom>
              <a:ln>
                <a:solidFill>
                  <a:schemeClr val="tx1">
                    <a:lumMod val="75000"/>
                    <a:lumOff val="25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43" name="TextBox 42"/>
                <p:cNvSpPr txBox="1"/>
                <p:nvPr/>
              </p:nvSpPr>
              <p:spPr>
                <a:xfrm>
                  <a:off x="4441374" y="4978399"/>
                  <a:ext cx="46435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𝛽</m:t>
                            </m:r>
                          </m:e>
                          <m:sub>
                            <m:r>
                              <a:rPr lang="en-US" b="0" i="1" smtClean="0">
                                <a:latin typeface="Cambria Math" charset="0"/>
                              </a:rPr>
                              <m:t>1</m:t>
                            </m:r>
                          </m:sub>
                        </m:sSub>
                      </m:oMath>
                    </m:oMathPara>
                  </a14:m>
                  <a:endParaRPr lang="en-US" dirty="0"/>
                </a:p>
              </p:txBody>
            </p:sp>
          </mc:Choice>
          <mc:Fallback xmlns="">
            <p:sp>
              <p:nvSpPr>
                <p:cNvPr id="43" name="TextBox 42"/>
                <p:cNvSpPr txBox="1">
                  <a:spLocks noRot="1" noChangeAspect="1" noMove="1" noResize="1" noEditPoints="1" noAdjustHandles="1" noChangeArrowheads="1" noChangeShapeType="1" noTextEdit="1"/>
                </p:cNvSpPr>
                <p:nvPr/>
              </p:nvSpPr>
              <p:spPr>
                <a:xfrm>
                  <a:off x="4441374" y="4978399"/>
                  <a:ext cx="464358" cy="369332"/>
                </a:xfrm>
                <a:prstGeom prst="rect">
                  <a:avLst/>
                </a:prstGeom>
                <a:blipFill rotWithShape="0">
                  <a:blip r:embed="rId9"/>
                  <a:stretch>
                    <a:fillRect b="-13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p:cNvSpPr txBox="1"/>
                <p:nvPr/>
              </p:nvSpPr>
              <p:spPr>
                <a:xfrm>
                  <a:off x="2313074" y="2662545"/>
                  <a:ext cx="46968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𝛽</m:t>
                            </m:r>
                          </m:e>
                          <m:sub>
                            <m:r>
                              <a:rPr lang="en-US" b="0" i="1" smtClean="0">
                                <a:latin typeface="Cambria Math" charset="0"/>
                              </a:rPr>
                              <m:t>2</m:t>
                            </m:r>
                          </m:sub>
                        </m:sSub>
                      </m:oMath>
                    </m:oMathPara>
                  </a14:m>
                  <a:endParaRPr lang="en-US" dirty="0"/>
                </a:p>
              </p:txBody>
            </p:sp>
          </mc:Choice>
          <mc:Fallback xmlns="">
            <p:sp>
              <p:nvSpPr>
                <p:cNvPr id="44" name="TextBox 43"/>
                <p:cNvSpPr txBox="1">
                  <a:spLocks noRot="1" noChangeAspect="1" noMove="1" noResize="1" noEditPoints="1" noAdjustHandles="1" noChangeArrowheads="1" noChangeShapeType="1" noTextEdit="1"/>
                </p:cNvSpPr>
                <p:nvPr/>
              </p:nvSpPr>
              <p:spPr>
                <a:xfrm>
                  <a:off x="2313074" y="2662545"/>
                  <a:ext cx="469680" cy="369332"/>
                </a:xfrm>
                <a:prstGeom prst="rect">
                  <a:avLst/>
                </a:prstGeom>
                <a:blipFill rotWithShape="0">
                  <a:blip r:embed="rId10"/>
                  <a:stretch>
                    <a:fillRect b="-13115"/>
                  </a:stretch>
                </a:blipFill>
              </p:spPr>
              <p:txBody>
                <a:bodyPr/>
                <a:lstStyle/>
                <a:p>
                  <a:r>
                    <a:rPr lang="en-US">
                      <a:noFill/>
                    </a:rPr>
                    <a:t> </a:t>
                  </a:r>
                </a:p>
              </p:txBody>
            </p:sp>
          </mc:Fallback>
        </mc:AlternateContent>
      </p:grpSp>
      <p:sp>
        <p:nvSpPr>
          <p:cNvPr id="47" name="Oval 46"/>
          <p:cNvSpPr/>
          <p:nvPr/>
        </p:nvSpPr>
        <p:spPr>
          <a:xfrm rot="18916619">
            <a:off x="7590616" y="3704259"/>
            <a:ext cx="2532887" cy="833609"/>
          </a:xfrm>
          <a:prstGeom prst="ellipse">
            <a:avLst/>
          </a:prstGeom>
          <a:noFill/>
          <a:ln w="28575">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TextBox 47"/>
          <p:cNvSpPr txBox="1"/>
          <p:nvPr/>
        </p:nvSpPr>
        <p:spPr>
          <a:xfrm>
            <a:off x="9466120" y="4080502"/>
            <a:ext cx="857927" cy="369332"/>
          </a:xfrm>
          <a:prstGeom prst="rect">
            <a:avLst/>
          </a:prstGeom>
          <a:noFill/>
        </p:spPr>
        <p:txBody>
          <a:bodyPr wrap="none" rtlCol="0">
            <a:spAutoFit/>
          </a:bodyPr>
          <a:lstStyle/>
          <a:p>
            <a:r>
              <a:rPr lang="en-US" dirty="0"/>
              <a:t>MSE=D</a:t>
            </a:r>
          </a:p>
        </p:txBody>
      </p:sp>
    </p:spTree>
    <p:extLst>
      <p:ext uri="{BB962C8B-B14F-4D97-AF65-F5344CB8AC3E}">
        <p14:creationId xmlns:p14="http://schemas.microsoft.com/office/powerpoint/2010/main" val="627271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6" presetClass="emph" presetSubtype="0" fill="hold" nodeType="clickEffect">
                                  <p:stCondLst>
                                    <p:cond delay="0"/>
                                  </p:stCondLst>
                                  <p:childTnLst>
                                    <p:animScale>
                                      <p:cBhvr>
                                        <p:cTn id="24" dur="1000" fill="hold"/>
                                        <p:tgtEl>
                                          <p:spTgt spid="36"/>
                                        </p:tgtEl>
                                      </p:cBhvr>
                                      <p:by x="150000" y="150000"/>
                                    </p:animScale>
                                  </p:childTnLst>
                                </p:cTn>
                              </p:par>
                            </p:childTnLst>
                          </p:cTn>
                        </p:par>
                        <p:par>
                          <p:cTn id="25" fill="hold">
                            <p:stCondLst>
                              <p:cond delay="1000"/>
                            </p:stCondLst>
                            <p:childTnLst>
                              <p:par>
                                <p:cTn id="26" presetID="6" presetClass="emph" presetSubtype="0" fill="hold" nodeType="afterEffect">
                                  <p:stCondLst>
                                    <p:cond delay="0"/>
                                  </p:stCondLst>
                                  <p:childTnLst>
                                    <p:animScale>
                                      <p:cBhvr>
                                        <p:cTn id="27" dur="1000" fill="hold"/>
                                        <p:tgtEl>
                                          <p:spTgt spid="36"/>
                                        </p:tgtEl>
                                      </p:cBhvr>
                                      <p:by x="50000" y="50000"/>
                                    </p:animScale>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22"/>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41"/>
                                        </p:tgtEl>
                                        <p:attrNameLst>
                                          <p:attrName>style.visibility</p:attrName>
                                        </p:attrNameLst>
                                      </p:cBhvr>
                                      <p:to>
                                        <p:strVal val="visible"/>
                                      </p:to>
                                    </p:set>
                                  </p:childTnLst>
                                </p:cTn>
                              </p:par>
                              <p:par>
                                <p:cTn id="36" presetID="1" presetClass="entr" presetSubtype="0" fill="hold" grpId="2" nodeType="withEffect">
                                  <p:stCondLst>
                                    <p:cond delay="0"/>
                                  </p:stCondLst>
                                  <p:childTnLst>
                                    <p:set>
                                      <p:cBhvr>
                                        <p:cTn id="37" dur="1" fill="hold">
                                          <p:stCondLst>
                                            <p:cond delay="0"/>
                                          </p:stCondLst>
                                        </p:cTn>
                                        <p:tgtEl>
                                          <p:spTgt spid="47"/>
                                        </p:tgtEl>
                                        <p:attrNameLst>
                                          <p:attrName>style.visibility</p:attrName>
                                        </p:attrNameLst>
                                      </p:cBhvr>
                                      <p:to>
                                        <p:strVal val="visible"/>
                                      </p:to>
                                    </p:set>
                                  </p:childTnLst>
                                </p:cTn>
                              </p:par>
                              <p:par>
                                <p:cTn id="38" presetID="1" presetClass="entr" presetSubtype="0" fill="hold" nodeType="withEffect">
                                  <p:stCondLst>
                                    <p:cond delay="0"/>
                                  </p:stCondLst>
                                  <p:childTnLst>
                                    <p:set>
                                      <p:cBhvr>
                                        <p:cTn id="39" dur="1" fill="hold">
                                          <p:stCondLst>
                                            <p:cond delay="0"/>
                                          </p:stCondLst>
                                        </p:cTn>
                                        <p:tgtEl>
                                          <p:spTgt spid="35"/>
                                        </p:tgtEl>
                                        <p:attrNameLst>
                                          <p:attrName>style.visibility</p:attrName>
                                        </p:attrNameLst>
                                      </p:cBhvr>
                                      <p:to>
                                        <p:strVal val="visible"/>
                                      </p:to>
                                    </p:set>
                                  </p:childTnLst>
                                </p:cTn>
                              </p:par>
                              <p:par>
                                <p:cTn id="40" presetID="1" presetClass="entr" presetSubtype="0" fill="hold" grpId="0" nodeType="withEffect">
                                  <p:stCondLst>
                                    <p:cond delay="0"/>
                                  </p:stCondLst>
                                  <p:childTnLst>
                                    <p:set>
                                      <p:cBhvr>
                                        <p:cTn id="41" dur="1" fill="hold">
                                          <p:stCondLst>
                                            <p:cond delay="0"/>
                                          </p:stCondLst>
                                        </p:cTn>
                                        <p:tgtEl>
                                          <p:spTgt spid="48"/>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6" presetClass="emph" presetSubtype="0" fill="hold" grpId="0" nodeType="clickEffect">
                                  <p:stCondLst>
                                    <p:cond delay="0"/>
                                  </p:stCondLst>
                                  <p:childTnLst>
                                    <p:animScale>
                                      <p:cBhvr>
                                        <p:cTn id="45" dur="1000" fill="hold"/>
                                        <p:tgtEl>
                                          <p:spTgt spid="47"/>
                                        </p:tgtEl>
                                      </p:cBhvr>
                                      <p:by x="150000" y="150000"/>
                                    </p:animScale>
                                  </p:childTnLst>
                                </p:cTn>
                              </p:par>
                            </p:childTnLst>
                          </p:cTn>
                        </p:par>
                        <p:par>
                          <p:cTn id="46" fill="hold">
                            <p:stCondLst>
                              <p:cond delay="1000"/>
                            </p:stCondLst>
                            <p:childTnLst>
                              <p:par>
                                <p:cTn id="47" presetID="6" presetClass="emph" presetSubtype="0" fill="hold" grpId="1" nodeType="afterEffect">
                                  <p:stCondLst>
                                    <p:cond delay="0"/>
                                  </p:stCondLst>
                                  <p:childTnLst>
                                    <p:animScale>
                                      <p:cBhvr>
                                        <p:cTn id="48" dur="1000" fill="hold"/>
                                        <p:tgtEl>
                                          <p:spTgt spid="47"/>
                                        </p:tgtEl>
                                      </p:cBhvr>
                                      <p:by x="75000" y="75000"/>
                                    </p:animScale>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22" grpId="0"/>
      <p:bldP spid="38" grpId="0"/>
      <p:bldP spid="39" grpId="0"/>
      <p:bldP spid="47" grpId="0" animBg="1"/>
      <p:bldP spid="47" grpId="1" animBg="1"/>
      <p:bldP spid="47" grpId="2" animBg="1"/>
      <p:bldP spid="48"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9292" y="178629"/>
            <a:ext cx="11493416" cy="767276"/>
          </a:xfrm>
        </p:spPr>
        <p:txBody>
          <a:bodyPr/>
          <a:lstStyle/>
          <a:p>
            <a:r>
              <a:rPr lang="en-US" dirty="0"/>
              <a:t>The Geometry of Regularization (LASSO)</a:t>
            </a:r>
          </a:p>
        </p:txBody>
      </p:sp>
      <p:sp>
        <p:nvSpPr>
          <p:cNvPr id="17" name="Slide Number Placeholder 16"/>
          <p:cNvSpPr>
            <a:spLocks noGrp="1"/>
          </p:cNvSpPr>
          <p:nvPr>
            <p:ph type="sldNum" sz="quarter" idx="12"/>
          </p:nvPr>
        </p:nvSpPr>
        <p:spPr/>
        <p:txBody>
          <a:bodyPr/>
          <a:lstStyle/>
          <a:p>
            <a:fld id="{8C616E8F-BF65-1643-9F00-FF84D0665BC6}" type="slidenum">
              <a:rPr lang="en-US" smtClean="0"/>
              <a:t>38</a:t>
            </a:fld>
            <a:endParaRPr lang="en-US"/>
          </a:p>
        </p:txBody>
      </p:sp>
      <p:grpSp>
        <p:nvGrpSpPr>
          <p:cNvPr id="36" name="Group 35"/>
          <p:cNvGrpSpPr/>
          <p:nvPr/>
        </p:nvGrpSpPr>
        <p:grpSpPr>
          <a:xfrm>
            <a:off x="4627700" y="4206309"/>
            <a:ext cx="1747459" cy="1791051"/>
            <a:chOff x="2164154" y="3756858"/>
            <a:chExt cx="1747459" cy="1791051"/>
          </a:xfrm>
        </p:grpSpPr>
        <p:sp>
          <p:nvSpPr>
            <p:cNvPr id="14" name="Rectangle 13"/>
            <p:cNvSpPr/>
            <p:nvPr/>
          </p:nvSpPr>
          <p:spPr>
            <a:xfrm rot="2719992">
              <a:off x="2165747" y="4275300"/>
              <a:ext cx="1271016" cy="1274202"/>
            </a:xfrm>
            <a:prstGeom prst="rect">
              <a:avLst/>
            </a:prstGeom>
            <a:noFill/>
            <a:ln w="22225">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TextBox 31"/>
            <p:cNvSpPr txBox="1"/>
            <p:nvPr/>
          </p:nvSpPr>
          <p:spPr>
            <a:xfrm>
              <a:off x="3603515" y="4548163"/>
              <a:ext cx="308098" cy="369332"/>
            </a:xfrm>
            <a:prstGeom prst="rect">
              <a:avLst/>
            </a:prstGeom>
            <a:noFill/>
          </p:spPr>
          <p:txBody>
            <a:bodyPr wrap="none" rtlCol="0">
              <a:spAutoFit/>
            </a:bodyPr>
            <a:lstStyle/>
            <a:p>
              <a:r>
                <a:rPr lang="en-US" dirty="0"/>
                <a:t>C</a:t>
              </a:r>
            </a:p>
          </p:txBody>
        </p:sp>
        <p:sp>
          <p:nvSpPr>
            <p:cNvPr id="33" name="TextBox 32"/>
            <p:cNvSpPr txBox="1"/>
            <p:nvPr/>
          </p:nvSpPr>
          <p:spPr>
            <a:xfrm>
              <a:off x="2465749" y="3756858"/>
              <a:ext cx="308098" cy="369332"/>
            </a:xfrm>
            <a:prstGeom prst="rect">
              <a:avLst/>
            </a:prstGeom>
            <a:noFill/>
          </p:spPr>
          <p:txBody>
            <a:bodyPr wrap="none" rtlCol="0">
              <a:spAutoFit/>
            </a:bodyPr>
            <a:lstStyle/>
            <a:p>
              <a:r>
                <a:rPr lang="en-US" dirty="0"/>
                <a:t>C</a:t>
              </a:r>
            </a:p>
          </p:txBody>
        </p:sp>
      </p:grpSp>
      <p:grpSp>
        <p:nvGrpSpPr>
          <p:cNvPr id="11" name="Group 10"/>
          <p:cNvGrpSpPr/>
          <p:nvPr/>
        </p:nvGrpSpPr>
        <p:grpSpPr>
          <a:xfrm>
            <a:off x="767537" y="3109260"/>
            <a:ext cx="3249927" cy="3288314"/>
            <a:chOff x="767537" y="3109260"/>
            <a:chExt cx="3249927" cy="3288314"/>
          </a:xfrm>
        </p:grpSpPr>
        <p:grpSp>
          <p:nvGrpSpPr>
            <p:cNvPr id="9" name="Group 8"/>
            <p:cNvGrpSpPr/>
            <p:nvPr/>
          </p:nvGrpSpPr>
          <p:grpSpPr>
            <a:xfrm>
              <a:off x="767537" y="3121562"/>
              <a:ext cx="3249927" cy="3276012"/>
              <a:chOff x="767537" y="3121562"/>
              <a:chExt cx="3249927" cy="3276012"/>
            </a:xfrm>
          </p:grpSpPr>
          <p:grpSp>
            <p:nvGrpSpPr>
              <p:cNvPr id="10" name="Group 9"/>
              <p:cNvGrpSpPr/>
              <p:nvPr/>
            </p:nvGrpSpPr>
            <p:grpSpPr>
              <a:xfrm>
                <a:off x="767537" y="3121562"/>
                <a:ext cx="3101546" cy="3276012"/>
                <a:chOff x="1655805" y="2674847"/>
                <a:chExt cx="3101546" cy="3276012"/>
              </a:xfrm>
            </p:grpSpPr>
            <p:cxnSp>
              <p:nvCxnSpPr>
                <p:cNvPr id="6" name="Straight Arrow Connector 5"/>
                <p:cNvCxnSpPr/>
                <p:nvPr/>
              </p:nvCxnSpPr>
              <p:spPr>
                <a:xfrm flipV="1">
                  <a:off x="1655805" y="4880919"/>
                  <a:ext cx="3101546" cy="12357"/>
                </a:xfrm>
                <a:prstGeom prst="straightConnector1">
                  <a:avLst/>
                </a:prstGeom>
                <a:ln>
                  <a:solidFill>
                    <a:schemeClr val="tx1">
                      <a:lumMod val="75000"/>
                      <a:lumOff val="25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flipH="1" flipV="1">
                  <a:off x="2782398" y="2674847"/>
                  <a:ext cx="18859" cy="3276012"/>
                </a:xfrm>
                <a:prstGeom prst="straightConnector1">
                  <a:avLst/>
                </a:prstGeom>
                <a:ln>
                  <a:solidFill>
                    <a:schemeClr val="tx1">
                      <a:lumMod val="75000"/>
                      <a:lumOff val="25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15" name="TextBox 14"/>
                  <p:cNvSpPr txBox="1"/>
                  <p:nvPr/>
                </p:nvSpPr>
                <p:spPr>
                  <a:xfrm>
                    <a:off x="3553106" y="5425114"/>
                    <a:ext cx="46435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𝛽</m:t>
                              </m:r>
                            </m:e>
                            <m:sub>
                              <m:r>
                                <a:rPr lang="en-US" b="0" i="1" smtClean="0">
                                  <a:latin typeface="Cambria Math" charset="0"/>
                                </a:rPr>
                                <m:t>1</m:t>
                              </m:r>
                            </m:sub>
                          </m:sSub>
                        </m:oMath>
                      </m:oMathPara>
                    </a14:m>
                    <a:endParaRPr lang="en-US" dirty="0"/>
                  </a:p>
                </p:txBody>
              </p:sp>
            </mc:Choice>
            <mc:Fallback xmlns="">
              <p:sp>
                <p:nvSpPr>
                  <p:cNvPr id="15" name="TextBox 14"/>
                  <p:cNvSpPr txBox="1">
                    <a:spLocks noRot="1" noChangeAspect="1" noMove="1" noResize="1" noEditPoints="1" noAdjustHandles="1" noChangeArrowheads="1" noChangeShapeType="1" noTextEdit="1"/>
                  </p:cNvSpPr>
                  <p:nvPr/>
                </p:nvSpPr>
                <p:spPr>
                  <a:xfrm>
                    <a:off x="3553106" y="5425114"/>
                    <a:ext cx="464358" cy="369332"/>
                  </a:xfrm>
                  <a:prstGeom prst="rect">
                    <a:avLst/>
                  </a:prstGeom>
                  <a:blipFill rotWithShape="0">
                    <a:blip r:embed="rId2"/>
                    <a:stretch>
                      <a:fillRect b="-11475"/>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19" name="TextBox 18"/>
                <p:cNvSpPr txBox="1"/>
                <p:nvPr/>
              </p:nvSpPr>
              <p:spPr>
                <a:xfrm>
                  <a:off x="1424806" y="3109260"/>
                  <a:ext cx="46968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𝛽</m:t>
                            </m:r>
                          </m:e>
                          <m:sub>
                            <m:r>
                              <a:rPr lang="en-US" b="0" i="1" smtClean="0">
                                <a:latin typeface="Cambria Math" charset="0"/>
                              </a:rPr>
                              <m:t>2</m:t>
                            </m:r>
                          </m:sub>
                        </m:sSub>
                      </m:oMath>
                    </m:oMathPara>
                  </a14:m>
                  <a:endParaRPr lang="en-US" dirty="0"/>
                </a:p>
              </p:txBody>
            </p:sp>
          </mc:Choice>
          <mc:Fallback xmlns="">
            <p:sp>
              <p:nvSpPr>
                <p:cNvPr id="19" name="TextBox 18"/>
                <p:cNvSpPr txBox="1">
                  <a:spLocks noRot="1" noChangeAspect="1" noMove="1" noResize="1" noEditPoints="1" noAdjustHandles="1" noChangeArrowheads="1" noChangeShapeType="1" noTextEdit="1"/>
                </p:cNvSpPr>
                <p:nvPr/>
              </p:nvSpPr>
              <p:spPr>
                <a:xfrm>
                  <a:off x="1424806" y="3109260"/>
                  <a:ext cx="469680" cy="369332"/>
                </a:xfrm>
                <a:prstGeom prst="rect">
                  <a:avLst/>
                </a:prstGeom>
                <a:blipFill rotWithShape="0">
                  <a:blip r:embed="rId3"/>
                  <a:stretch>
                    <a:fillRect b="-13115"/>
                  </a:stretch>
                </a:blipFill>
              </p:spPr>
              <p:txBody>
                <a:bodyPr/>
                <a:lstStyle/>
                <a:p>
                  <a:r>
                    <a:rPr lang="en-US">
                      <a:noFill/>
                    </a:rPr>
                    <a:t> </a:t>
                  </a:r>
                </a:p>
              </p:txBody>
            </p:sp>
          </mc:Fallback>
        </mc:AlternateContent>
      </p:grpSp>
      <p:grpSp>
        <p:nvGrpSpPr>
          <p:cNvPr id="41" name="Group 40"/>
          <p:cNvGrpSpPr/>
          <p:nvPr/>
        </p:nvGrpSpPr>
        <p:grpSpPr>
          <a:xfrm>
            <a:off x="6397212" y="3312174"/>
            <a:ext cx="3249927" cy="3288314"/>
            <a:chOff x="1655805" y="2662545"/>
            <a:chExt cx="3249927" cy="3288314"/>
          </a:xfrm>
        </p:grpSpPr>
        <p:grpSp>
          <p:nvGrpSpPr>
            <p:cNvPr id="42" name="Group 41"/>
            <p:cNvGrpSpPr/>
            <p:nvPr/>
          </p:nvGrpSpPr>
          <p:grpSpPr>
            <a:xfrm>
              <a:off x="1655805" y="2674847"/>
              <a:ext cx="3101546" cy="3276012"/>
              <a:chOff x="1655805" y="2674847"/>
              <a:chExt cx="3101546" cy="3276012"/>
            </a:xfrm>
          </p:grpSpPr>
          <p:cxnSp>
            <p:nvCxnSpPr>
              <p:cNvPr id="45" name="Straight Arrow Connector 44"/>
              <p:cNvCxnSpPr/>
              <p:nvPr/>
            </p:nvCxnSpPr>
            <p:spPr>
              <a:xfrm flipV="1">
                <a:off x="1655805" y="4880919"/>
                <a:ext cx="3101546" cy="12357"/>
              </a:xfrm>
              <a:prstGeom prst="straightConnector1">
                <a:avLst/>
              </a:prstGeom>
              <a:ln>
                <a:solidFill>
                  <a:schemeClr val="tx1">
                    <a:lumMod val="75000"/>
                    <a:lumOff val="25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p:nvPr/>
            </p:nvCxnSpPr>
            <p:spPr>
              <a:xfrm flipH="1" flipV="1">
                <a:off x="2782398" y="2674847"/>
                <a:ext cx="18859" cy="3276012"/>
              </a:xfrm>
              <a:prstGeom prst="straightConnector1">
                <a:avLst/>
              </a:prstGeom>
              <a:ln>
                <a:solidFill>
                  <a:schemeClr val="tx1">
                    <a:lumMod val="75000"/>
                    <a:lumOff val="25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43" name="TextBox 42"/>
                <p:cNvSpPr txBox="1"/>
                <p:nvPr/>
              </p:nvSpPr>
              <p:spPr>
                <a:xfrm>
                  <a:off x="4441374" y="4978399"/>
                  <a:ext cx="46435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𝛽</m:t>
                            </m:r>
                          </m:e>
                          <m:sub>
                            <m:r>
                              <a:rPr lang="en-US" b="0" i="1" smtClean="0">
                                <a:latin typeface="Cambria Math" charset="0"/>
                              </a:rPr>
                              <m:t>1</m:t>
                            </m:r>
                          </m:sub>
                        </m:sSub>
                      </m:oMath>
                    </m:oMathPara>
                  </a14:m>
                  <a:endParaRPr lang="en-US" dirty="0"/>
                </a:p>
              </p:txBody>
            </p:sp>
          </mc:Choice>
          <mc:Fallback xmlns="">
            <p:sp>
              <p:nvSpPr>
                <p:cNvPr id="43" name="TextBox 42"/>
                <p:cNvSpPr txBox="1">
                  <a:spLocks noRot="1" noChangeAspect="1" noMove="1" noResize="1" noEditPoints="1" noAdjustHandles="1" noChangeArrowheads="1" noChangeShapeType="1" noTextEdit="1"/>
                </p:cNvSpPr>
                <p:nvPr/>
              </p:nvSpPr>
              <p:spPr>
                <a:xfrm>
                  <a:off x="4441374" y="4978399"/>
                  <a:ext cx="464358" cy="369332"/>
                </a:xfrm>
                <a:prstGeom prst="rect">
                  <a:avLst/>
                </a:prstGeom>
                <a:blipFill rotWithShape="0">
                  <a:blip r:embed="rId4"/>
                  <a:stretch>
                    <a:fillRect b="-13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p:cNvSpPr txBox="1"/>
                <p:nvPr/>
              </p:nvSpPr>
              <p:spPr>
                <a:xfrm>
                  <a:off x="2313074" y="2662545"/>
                  <a:ext cx="46968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𝛽</m:t>
                            </m:r>
                          </m:e>
                          <m:sub>
                            <m:r>
                              <a:rPr lang="en-US" b="0" i="1" smtClean="0">
                                <a:latin typeface="Cambria Math" charset="0"/>
                              </a:rPr>
                              <m:t>2</m:t>
                            </m:r>
                          </m:sub>
                        </m:sSub>
                      </m:oMath>
                    </m:oMathPara>
                  </a14:m>
                  <a:endParaRPr lang="en-US" dirty="0"/>
                </a:p>
              </p:txBody>
            </p:sp>
          </mc:Choice>
          <mc:Fallback xmlns="">
            <p:sp>
              <p:nvSpPr>
                <p:cNvPr id="44" name="TextBox 43"/>
                <p:cNvSpPr txBox="1">
                  <a:spLocks noRot="1" noChangeAspect="1" noMove="1" noResize="1" noEditPoints="1" noAdjustHandles="1" noChangeArrowheads="1" noChangeShapeType="1" noTextEdit="1"/>
                </p:cNvSpPr>
                <p:nvPr/>
              </p:nvSpPr>
              <p:spPr>
                <a:xfrm>
                  <a:off x="2313074" y="2662545"/>
                  <a:ext cx="469680" cy="369332"/>
                </a:xfrm>
                <a:prstGeom prst="rect">
                  <a:avLst/>
                </a:prstGeom>
                <a:blipFill rotWithShape="0">
                  <a:blip r:embed="rId5"/>
                  <a:stretch>
                    <a:fillRect b="-13115"/>
                  </a:stretch>
                </a:blipFill>
              </p:spPr>
              <p:txBody>
                <a:bodyPr/>
                <a:lstStyle/>
                <a:p>
                  <a:r>
                    <a:rPr lang="en-US">
                      <a:noFill/>
                    </a:rPr>
                    <a:t> </a:t>
                  </a:r>
                </a:p>
              </p:txBody>
            </p:sp>
          </mc:Fallback>
        </mc:AlternateContent>
      </p:grpSp>
      <p:grpSp>
        <p:nvGrpSpPr>
          <p:cNvPr id="16" name="Group 15"/>
          <p:cNvGrpSpPr/>
          <p:nvPr/>
        </p:nvGrpSpPr>
        <p:grpSpPr>
          <a:xfrm>
            <a:off x="6696003" y="3382055"/>
            <a:ext cx="4747059" cy="1567301"/>
            <a:chOff x="6547071" y="3213882"/>
            <a:chExt cx="4747059" cy="1567301"/>
          </a:xfrm>
        </p:grpSpPr>
        <p:grpSp>
          <p:nvGrpSpPr>
            <p:cNvPr id="13" name="Group 12"/>
            <p:cNvGrpSpPr/>
            <p:nvPr/>
          </p:nvGrpSpPr>
          <p:grpSpPr>
            <a:xfrm>
              <a:off x="6547071" y="3213882"/>
              <a:ext cx="4747059" cy="1567301"/>
              <a:chOff x="6547071" y="3213882"/>
              <a:chExt cx="4747059" cy="1567301"/>
            </a:xfrm>
          </p:grpSpPr>
          <p:grpSp>
            <p:nvGrpSpPr>
              <p:cNvPr id="35" name="Group 34"/>
              <p:cNvGrpSpPr/>
              <p:nvPr/>
            </p:nvGrpSpPr>
            <p:grpSpPr>
              <a:xfrm>
                <a:off x="8404272" y="4049503"/>
                <a:ext cx="747962" cy="426693"/>
                <a:chOff x="3606026" y="2722340"/>
                <a:chExt cx="747962" cy="426693"/>
              </a:xfrm>
            </p:grpSpPr>
            <mc:AlternateContent xmlns:mc="http://schemas.openxmlformats.org/markup-compatibility/2006" xmlns:a14="http://schemas.microsoft.com/office/drawing/2010/main">
              <mc:Choice Requires="a14">
                <p:sp>
                  <p:nvSpPr>
                    <p:cNvPr id="27" name="TextBox 26"/>
                    <p:cNvSpPr txBox="1"/>
                    <p:nvPr/>
                  </p:nvSpPr>
                  <p:spPr>
                    <a:xfrm>
                      <a:off x="3606026" y="2764697"/>
                      <a:ext cx="747962" cy="38433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acc>
                                  <m:accPr>
                                    <m:chr m:val="̂"/>
                                    <m:ctrlPr>
                                      <a:rPr lang="en-US" b="0" i="1" smtClean="0">
                                        <a:latin typeface="Cambria Math" panose="02040503050406030204" pitchFamily="18" charset="0"/>
                                      </a:rPr>
                                    </m:ctrlPr>
                                  </m:accPr>
                                  <m:e>
                                    <m:r>
                                      <a:rPr lang="en-US" b="0" i="1" smtClean="0">
                                        <a:latin typeface="Cambria Math" charset="0"/>
                                      </a:rPr>
                                      <m:t>𝛽</m:t>
                                    </m:r>
                                  </m:e>
                                </m:acc>
                              </m:e>
                              <m:sup>
                                <m:r>
                                  <a:rPr lang="en-US" b="0" i="1" smtClean="0">
                                    <a:latin typeface="Cambria Math" charset="0"/>
                                  </a:rPr>
                                  <m:t>𝑀𝑆𝐸</m:t>
                                </m:r>
                              </m:sup>
                            </m:sSup>
                          </m:oMath>
                        </m:oMathPara>
                      </a14:m>
                      <a:endParaRPr lang="en-US" dirty="0"/>
                    </a:p>
                  </p:txBody>
                </p:sp>
              </mc:Choice>
              <mc:Fallback xmlns="">
                <p:sp>
                  <p:nvSpPr>
                    <p:cNvPr id="27" name="TextBox 26"/>
                    <p:cNvSpPr txBox="1">
                      <a:spLocks noRot="1" noChangeAspect="1" noMove="1" noResize="1" noEditPoints="1" noAdjustHandles="1" noChangeArrowheads="1" noChangeShapeType="1" noTextEdit="1"/>
                    </p:cNvSpPr>
                    <p:nvPr/>
                  </p:nvSpPr>
                  <p:spPr>
                    <a:xfrm>
                      <a:off x="3606026" y="2764697"/>
                      <a:ext cx="747962" cy="384336"/>
                    </a:xfrm>
                    <a:prstGeom prst="rect">
                      <a:avLst/>
                    </a:prstGeom>
                    <a:blipFill rotWithShape="0">
                      <a:blip r:embed="rId6"/>
                      <a:stretch>
                        <a:fillRect t="-7937" b="-12698"/>
                      </a:stretch>
                    </a:blipFill>
                  </p:spPr>
                  <p:txBody>
                    <a:bodyPr/>
                    <a:lstStyle/>
                    <a:p>
                      <a:r>
                        <a:rPr lang="en-US">
                          <a:noFill/>
                        </a:rPr>
                        <a:t> </a:t>
                      </a:r>
                    </a:p>
                  </p:txBody>
                </p:sp>
              </mc:Fallback>
            </mc:AlternateContent>
            <p:sp>
              <p:nvSpPr>
                <p:cNvPr id="28" name="Oval 27"/>
                <p:cNvSpPr>
                  <a:spLocks noChangeAspect="1"/>
                </p:cNvSpPr>
                <p:nvPr/>
              </p:nvSpPr>
              <p:spPr>
                <a:xfrm>
                  <a:off x="4076794" y="2722340"/>
                  <a:ext cx="45561" cy="45720"/>
                </a:xfrm>
                <a:prstGeom prst="ellips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2" name="Group 11"/>
              <p:cNvGrpSpPr/>
              <p:nvPr/>
            </p:nvGrpSpPr>
            <p:grpSpPr>
              <a:xfrm>
                <a:off x="6547071" y="3213882"/>
                <a:ext cx="4747059" cy="1567301"/>
                <a:chOff x="6501510" y="3217318"/>
                <a:chExt cx="4747059" cy="1567301"/>
              </a:xfrm>
            </p:grpSpPr>
            <p:grpSp>
              <p:nvGrpSpPr>
                <p:cNvPr id="34" name="Group 33"/>
                <p:cNvGrpSpPr/>
                <p:nvPr/>
              </p:nvGrpSpPr>
              <p:grpSpPr>
                <a:xfrm>
                  <a:off x="6501510" y="3217318"/>
                  <a:ext cx="4747059" cy="1567301"/>
                  <a:chOff x="1752276" y="1849318"/>
                  <a:chExt cx="4747059" cy="1567301"/>
                </a:xfrm>
              </p:grpSpPr>
              <p:sp>
                <p:nvSpPr>
                  <p:cNvPr id="24" name="Oval 23"/>
                  <p:cNvSpPr/>
                  <p:nvPr/>
                </p:nvSpPr>
                <p:spPr>
                  <a:xfrm rot="18916619">
                    <a:off x="3218979" y="2448760"/>
                    <a:ext cx="1755020" cy="577602"/>
                  </a:xfrm>
                  <a:prstGeom prst="ellipse">
                    <a:avLst/>
                  </a:prstGeom>
                  <a:noFill/>
                  <a:ln w="28575">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p:nvPr/>
                </p:nvSpPr>
                <p:spPr>
                  <a:xfrm rot="18916619">
                    <a:off x="2192409" y="1974795"/>
                    <a:ext cx="3897644" cy="1286856"/>
                  </a:xfrm>
                  <a:prstGeom prst="ellipse">
                    <a:avLst/>
                  </a:prstGeom>
                  <a:noFill/>
                  <a:ln w="28575">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p:cNvSpPr/>
                  <p:nvPr/>
                </p:nvSpPr>
                <p:spPr>
                  <a:xfrm rot="18916619">
                    <a:off x="1752276" y="1849318"/>
                    <a:ext cx="4747059" cy="1567301"/>
                  </a:xfrm>
                  <a:prstGeom prst="ellipse">
                    <a:avLst/>
                  </a:prstGeom>
                  <a:noFill/>
                  <a:ln w="28575">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47" name="Oval 46"/>
                <p:cNvSpPr/>
                <p:nvPr/>
              </p:nvSpPr>
              <p:spPr>
                <a:xfrm rot="18916619">
                  <a:off x="7590616" y="3704259"/>
                  <a:ext cx="2532887" cy="833609"/>
                </a:xfrm>
                <a:prstGeom prst="ellipse">
                  <a:avLst/>
                </a:prstGeom>
                <a:noFill/>
                <a:ln w="28575">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sp>
          <p:nvSpPr>
            <p:cNvPr id="48" name="TextBox 47"/>
            <p:cNvSpPr txBox="1"/>
            <p:nvPr/>
          </p:nvSpPr>
          <p:spPr>
            <a:xfrm>
              <a:off x="9742491" y="4121063"/>
              <a:ext cx="857927" cy="369332"/>
            </a:xfrm>
            <a:prstGeom prst="rect">
              <a:avLst/>
            </a:prstGeom>
            <a:noFill/>
          </p:spPr>
          <p:txBody>
            <a:bodyPr wrap="none" rtlCol="0">
              <a:spAutoFit/>
            </a:bodyPr>
            <a:lstStyle/>
            <a:p>
              <a:r>
                <a:rPr lang="en-US" dirty="0"/>
                <a:t>MSE=D</a:t>
              </a:r>
            </a:p>
          </p:txBody>
        </p:sp>
      </p:grpSp>
      <p:grpSp>
        <p:nvGrpSpPr>
          <p:cNvPr id="40" name="Group 39"/>
          <p:cNvGrpSpPr/>
          <p:nvPr/>
        </p:nvGrpSpPr>
        <p:grpSpPr>
          <a:xfrm>
            <a:off x="4107049" y="3115411"/>
            <a:ext cx="3249927" cy="3288314"/>
            <a:chOff x="767537" y="3109260"/>
            <a:chExt cx="3249927" cy="3288314"/>
          </a:xfrm>
        </p:grpSpPr>
        <p:grpSp>
          <p:nvGrpSpPr>
            <p:cNvPr id="49" name="Group 48"/>
            <p:cNvGrpSpPr/>
            <p:nvPr/>
          </p:nvGrpSpPr>
          <p:grpSpPr>
            <a:xfrm>
              <a:off x="767537" y="3121562"/>
              <a:ext cx="3249927" cy="3276012"/>
              <a:chOff x="767537" y="3121562"/>
              <a:chExt cx="3249927" cy="3276012"/>
            </a:xfrm>
          </p:grpSpPr>
          <p:grpSp>
            <p:nvGrpSpPr>
              <p:cNvPr id="51" name="Group 50"/>
              <p:cNvGrpSpPr/>
              <p:nvPr/>
            </p:nvGrpSpPr>
            <p:grpSpPr>
              <a:xfrm>
                <a:off x="767537" y="3121562"/>
                <a:ext cx="3101546" cy="3276012"/>
                <a:chOff x="1655805" y="2674847"/>
                <a:chExt cx="3101546" cy="3276012"/>
              </a:xfrm>
            </p:grpSpPr>
            <p:cxnSp>
              <p:nvCxnSpPr>
                <p:cNvPr id="53" name="Straight Arrow Connector 52"/>
                <p:cNvCxnSpPr/>
                <p:nvPr/>
              </p:nvCxnSpPr>
              <p:spPr>
                <a:xfrm flipV="1">
                  <a:off x="1655805" y="4880919"/>
                  <a:ext cx="3101546" cy="12357"/>
                </a:xfrm>
                <a:prstGeom prst="straightConnector1">
                  <a:avLst/>
                </a:prstGeom>
                <a:ln>
                  <a:solidFill>
                    <a:schemeClr val="tx1">
                      <a:lumMod val="75000"/>
                      <a:lumOff val="25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54" name="Straight Arrow Connector 53"/>
                <p:cNvCxnSpPr/>
                <p:nvPr/>
              </p:nvCxnSpPr>
              <p:spPr>
                <a:xfrm flipH="1" flipV="1">
                  <a:off x="2782398" y="2674847"/>
                  <a:ext cx="18859" cy="3276012"/>
                </a:xfrm>
                <a:prstGeom prst="straightConnector1">
                  <a:avLst/>
                </a:prstGeom>
                <a:ln>
                  <a:solidFill>
                    <a:schemeClr val="tx1">
                      <a:lumMod val="75000"/>
                      <a:lumOff val="25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52" name="TextBox 51"/>
                  <p:cNvSpPr txBox="1"/>
                  <p:nvPr/>
                </p:nvSpPr>
                <p:spPr>
                  <a:xfrm>
                    <a:off x="3553106" y="5425114"/>
                    <a:ext cx="46435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𝛽</m:t>
                              </m:r>
                            </m:e>
                            <m:sub>
                              <m:r>
                                <a:rPr lang="en-US" b="0" i="1" smtClean="0">
                                  <a:latin typeface="Cambria Math" charset="0"/>
                                </a:rPr>
                                <m:t>1</m:t>
                              </m:r>
                            </m:sub>
                          </m:sSub>
                        </m:oMath>
                      </m:oMathPara>
                    </a14:m>
                    <a:endParaRPr lang="en-US" dirty="0"/>
                  </a:p>
                </p:txBody>
              </p:sp>
            </mc:Choice>
            <mc:Fallback xmlns="">
              <p:sp>
                <p:nvSpPr>
                  <p:cNvPr id="52" name="TextBox 51"/>
                  <p:cNvSpPr txBox="1">
                    <a:spLocks noRot="1" noChangeAspect="1" noMove="1" noResize="1" noEditPoints="1" noAdjustHandles="1" noChangeArrowheads="1" noChangeShapeType="1" noTextEdit="1"/>
                  </p:cNvSpPr>
                  <p:nvPr/>
                </p:nvSpPr>
                <p:spPr>
                  <a:xfrm>
                    <a:off x="3553106" y="5425114"/>
                    <a:ext cx="464358" cy="369332"/>
                  </a:xfrm>
                  <a:prstGeom prst="rect">
                    <a:avLst/>
                  </a:prstGeom>
                  <a:blipFill rotWithShape="0">
                    <a:blip r:embed="rId2"/>
                    <a:stretch>
                      <a:fillRect b="-11475"/>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50" name="TextBox 49"/>
                <p:cNvSpPr txBox="1"/>
                <p:nvPr/>
              </p:nvSpPr>
              <p:spPr>
                <a:xfrm>
                  <a:off x="1424806" y="3109260"/>
                  <a:ext cx="46968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𝛽</m:t>
                            </m:r>
                          </m:e>
                          <m:sub>
                            <m:r>
                              <a:rPr lang="en-US" b="0" i="1" smtClean="0">
                                <a:latin typeface="Cambria Math" charset="0"/>
                              </a:rPr>
                              <m:t>2</m:t>
                            </m:r>
                          </m:sub>
                        </m:sSub>
                      </m:oMath>
                    </m:oMathPara>
                  </a14:m>
                  <a:endParaRPr lang="en-US" dirty="0"/>
                </a:p>
              </p:txBody>
            </p:sp>
          </mc:Choice>
          <mc:Fallback xmlns="">
            <p:sp>
              <p:nvSpPr>
                <p:cNvPr id="50" name="TextBox 49"/>
                <p:cNvSpPr txBox="1">
                  <a:spLocks noRot="1" noChangeAspect="1" noMove="1" noResize="1" noEditPoints="1" noAdjustHandles="1" noChangeArrowheads="1" noChangeShapeType="1" noTextEdit="1"/>
                </p:cNvSpPr>
                <p:nvPr/>
              </p:nvSpPr>
              <p:spPr>
                <a:xfrm>
                  <a:off x="1424806" y="3109260"/>
                  <a:ext cx="469680" cy="369332"/>
                </a:xfrm>
                <a:prstGeom prst="rect">
                  <a:avLst/>
                </a:prstGeom>
                <a:blipFill rotWithShape="0">
                  <a:blip r:embed="rId3"/>
                  <a:stretch>
                    <a:fillRect b="-13115"/>
                  </a:stretch>
                </a:blipFill>
              </p:spPr>
              <p:txBody>
                <a:bodyPr/>
                <a:lstStyle/>
                <a:p>
                  <a:r>
                    <a:rPr lang="en-US">
                      <a:noFill/>
                    </a:rPr>
                    <a:t> </a:t>
                  </a:r>
                </a:p>
              </p:txBody>
            </p:sp>
          </mc:Fallback>
        </mc:AlternateContent>
      </p:grpSp>
      <p:grpSp>
        <p:nvGrpSpPr>
          <p:cNvPr id="56" name="Group 55"/>
          <p:cNvGrpSpPr/>
          <p:nvPr/>
        </p:nvGrpSpPr>
        <p:grpSpPr>
          <a:xfrm>
            <a:off x="3771425" y="2620764"/>
            <a:ext cx="4747059" cy="1567301"/>
            <a:chOff x="6547071" y="3213882"/>
            <a:chExt cx="4747059" cy="1567301"/>
          </a:xfrm>
        </p:grpSpPr>
        <p:grpSp>
          <p:nvGrpSpPr>
            <p:cNvPr id="57" name="Group 56"/>
            <p:cNvGrpSpPr/>
            <p:nvPr/>
          </p:nvGrpSpPr>
          <p:grpSpPr>
            <a:xfrm>
              <a:off x="6547071" y="3213882"/>
              <a:ext cx="4747059" cy="1567301"/>
              <a:chOff x="6547071" y="3213882"/>
              <a:chExt cx="4747059" cy="1567301"/>
            </a:xfrm>
          </p:grpSpPr>
          <p:grpSp>
            <p:nvGrpSpPr>
              <p:cNvPr id="59" name="Group 58"/>
              <p:cNvGrpSpPr/>
              <p:nvPr/>
            </p:nvGrpSpPr>
            <p:grpSpPr>
              <a:xfrm>
                <a:off x="8404272" y="4049503"/>
                <a:ext cx="747962" cy="426693"/>
                <a:chOff x="3606026" y="2722340"/>
                <a:chExt cx="747962" cy="426693"/>
              </a:xfrm>
            </p:grpSpPr>
            <mc:AlternateContent xmlns:mc="http://schemas.openxmlformats.org/markup-compatibility/2006" xmlns:a14="http://schemas.microsoft.com/office/drawing/2010/main">
              <mc:Choice Requires="a14">
                <p:sp>
                  <p:nvSpPr>
                    <p:cNvPr id="66" name="TextBox 65"/>
                    <p:cNvSpPr txBox="1"/>
                    <p:nvPr/>
                  </p:nvSpPr>
                  <p:spPr>
                    <a:xfrm>
                      <a:off x="3606026" y="2764697"/>
                      <a:ext cx="747962" cy="38433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acc>
                                  <m:accPr>
                                    <m:chr m:val="̂"/>
                                    <m:ctrlPr>
                                      <a:rPr lang="en-US" b="0" i="1" smtClean="0">
                                        <a:latin typeface="Cambria Math" panose="02040503050406030204" pitchFamily="18" charset="0"/>
                                      </a:rPr>
                                    </m:ctrlPr>
                                  </m:accPr>
                                  <m:e>
                                    <m:r>
                                      <a:rPr lang="en-US" b="0" i="1" smtClean="0">
                                        <a:latin typeface="Cambria Math" charset="0"/>
                                      </a:rPr>
                                      <m:t>𝛽</m:t>
                                    </m:r>
                                  </m:e>
                                </m:acc>
                              </m:e>
                              <m:sup>
                                <m:r>
                                  <a:rPr lang="en-US" b="0" i="1" smtClean="0">
                                    <a:latin typeface="Cambria Math" charset="0"/>
                                  </a:rPr>
                                  <m:t>𝑀𝑆𝐸</m:t>
                                </m:r>
                              </m:sup>
                            </m:sSup>
                          </m:oMath>
                        </m:oMathPara>
                      </a14:m>
                      <a:endParaRPr lang="en-US" dirty="0"/>
                    </a:p>
                  </p:txBody>
                </p:sp>
              </mc:Choice>
              <mc:Fallback xmlns="">
                <p:sp>
                  <p:nvSpPr>
                    <p:cNvPr id="66" name="TextBox 65"/>
                    <p:cNvSpPr txBox="1">
                      <a:spLocks noRot="1" noChangeAspect="1" noMove="1" noResize="1" noEditPoints="1" noAdjustHandles="1" noChangeArrowheads="1" noChangeShapeType="1" noTextEdit="1"/>
                    </p:cNvSpPr>
                    <p:nvPr/>
                  </p:nvSpPr>
                  <p:spPr>
                    <a:xfrm>
                      <a:off x="3606026" y="2764697"/>
                      <a:ext cx="747962" cy="384336"/>
                    </a:xfrm>
                    <a:prstGeom prst="rect">
                      <a:avLst/>
                    </a:prstGeom>
                    <a:blipFill rotWithShape="0">
                      <a:blip r:embed="rId6"/>
                      <a:stretch>
                        <a:fillRect t="-7937" b="-12698"/>
                      </a:stretch>
                    </a:blipFill>
                  </p:spPr>
                  <p:txBody>
                    <a:bodyPr/>
                    <a:lstStyle/>
                    <a:p>
                      <a:r>
                        <a:rPr lang="en-US">
                          <a:noFill/>
                        </a:rPr>
                        <a:t> </a:t>
                      </a:r>
                    </a:p>
                  </p:txBody>
                </p:sp>
              </mc:Fallback>
            </mc:AlternateContent>
            <p:sp>
              <p:nvSpPr>
                <p:cNvPr id="67" name="Oval 66"/>
                <p:cNvSpPr>
                  <a:spLocks noChangeAspect="1"/>
                </p:cNvSpPr>
                <p:nvPr/>
              </p:nvSpPr>
              <p:spPr>
                <a:xfrm>
                  <a:off x="4076794" y="2722340"/>
                  <a:ext cx="45561" cy="45720"/>
                </a:xfrm>
                <a:prstGeom prst="ellips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60" name="Group 59"/>
              <p:cNvGrpSpPr/>
              <p:nvPr/>
            </p:nvGrpSpPr>
            <p:grpSpPr>
              <a:xfrm>
                <a:off x="6547071" y="3213882"/>
                <a:ext cx="4747059" cy="1567301"/>
                <a:chOff x="6501510" y="3217318"/>
                <a:chExt cx="4747059" cy="1567301"/>
              </a:xfrm>
            </p:grpSpPr>
            <p:grpSp>
              <p:nvGrpSpPr>
                <p:cNvPr id="61" name="Group 60"/>
                <p:cNvGrpSpPr/>
                <p:nvPr/>
              </p:nvGrpSpPr>
              <p:grpSpPr>
                <a:xfrm>
                  <a:off x="6501510" y="3217318"/>
                  <a:ext cx="4747059" cy="1567301"/>
                  <a:chOff x="1752276" y="1849318"/>
                  <a:chExt cx="4747059" cy="1567301"/>
                </a:xfrm>
              </p:grpSpPr>
              <p:sp>
                <p:nvSpPr>
                  <p:cNvPr id="63" name="Oval 62"/>
                  <p:cNvSpPr/>
                  <p:nvPr/>
                </p:nvSpPr>
                <p:spPr>
                  <a:xfrm rot="18916619">
                    <a:off x="3218979" y="2448760"/>
                    <a:ext cx="1755020" cy="577602"/>
                  </a:xfrm>
                  <a:prstGeom prst="ellipse">
                    <a:avLst/>
                  </a:prstGeom>
                  <a:noFill/>
                  <a:ln w="28575">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 name="Oval 63"/>
                  <p:cNvSpPr/>
                  <p:nvPr/>
                </p:nvSpPr>
                <p:spPr>
                  <a:xfrm rot="18916619">
                    <a:off x="2192409" y="1974795"/>
                    <a:ext cx="3897644" cy="1286856"/>
                  </a:xfrm>
                  <a:prstGeom prst="ellipse">
                    <a:avLst/>
                  </a:prstGeom>
                  <a:noFill/>
                  <a:ln w="28575">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Oval 64"/>
                  <p:cNvSpPr/>
                  <p:nvPr/>
                </p:nvSpPr>
                <p:spPr>
                  <a:xfrm rot="18916619">
                    <a:off x="1752276" y="1849318"/>
                    <a:ext cx="4747059" cy="1567301"/>
                  </a:xfrm>
                  <a:prstGeom prst="ellipse">
                    <a:avLst/>
                  </a:prstGeom>
                  <a:noFill/>
                  <a:ln w="28575">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62" name="Oval 61"/>
                <p:cNvSpPr/>
                <p:nvPr/>
              </p:nvSpPr>
              <p:spPr>
                <a:xfrm rot="18916619">
                  <a:off x="7590616" y="3704259"/>
                  <a:ext cx="2532887" cy="833609"/>
                </a:xfrm>
                <a:prstGeom prst="ellipse">
                  <a:avLst/>
                </a:prstGeom>
                <a:noFill/>
                <a:ln w="28575">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sp>
          <p:nvSpPr>
            <p:cNvPr id="58" name="TextBox 57"/>
            <p:cNvSpPr txBox="1"/>
            <p:nvPr/>
          </p:nvSpPr>
          <p:spPr>
            <a:xfrm>
              <a:off x="9742491" y="4121063"/>
              <a:ext cx="857927" cy="369332"/>
            </a:xfrm>
            <a:prstGeom prst="rect">
              <a:avLst/>
            </a:prstGeom>
            <a:noFill/>
          </p:spPr>
          <p:txBody>
            <a:bodyPr wrap="none" rtlCol="0">
              <a:spAutoFit/>
            </a:bodyPr>
            <a:lstStyle/>
            <a:p>
              <a:r>
                <a:rPr lang="en-US" dirty="0"/>
                <a:t>MSE=D</a:t>
              </a:r>
            </a:p>
          </p:txBody>
        </p:sp>
      </p:grpSp>
      <p:grpSp>
        <p:nvGrpSpPr>
          <p:cNvPr id="80" name="Group 79"/>
          <p:cNvGrpSpPr/>
          <p:nvPr/>
        </p:nvGrpSpPr>
        <p:grpSpPr>
          <a:xfrm>
            <a:off x="1264505" y="4179560"/>
            <a:ext cx="1747459" cy="1791051"/>
            <a:chOff x="2164154" y="3756858"/>
            <a:chExt cx="1747459" cy="1791051"/>
          </a:xfrm>
        </p:grpSpPr>
        <p:sp>
          <p:nvSpPr>
            <p:cNvPr id="81" name="Rectangle 80"/>
            <p:cNvSpPr/>
            <p:nvPr/>
          </p:nvSpPr>
          <p:spPr>
            <a:xfrm rot="2719992">
              <a:off x="2165747" y="4275300"/>
              <a:ext cx="1271016" cy="1274202"/>
            </a:xfrm>
            <a:prstGeom prst="rect">
              <a:avLst/>
            </a:prstGeom>
            <a:noFill/>
            <a:ln w="22225">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2" name="TextBox 81"/>
            <p:cNvSpPr txBox="1"/>
            <p:nvPr/>
          </p:nvSpPr>
          <p:spPr>
            <a:xfrm>
              <a:off x="3603515" y="4548163"/>
              <a:ext cx="308098" cy="369332"/>
            </a:xfrm>
            <a:prstGeom prst="rect">
              <a:avLst/>
            </a:prstGeom>
            <a:noFill/>
          </p:spPr>
          <p:txBody>
            <a:bodyPr wrap="none" rtlCol="0">
              <a:spAutoFit/>
            </a:bodyPr>
            <a:lstStyle/>
            <a:p>
              <a:r>
                <a:rPr lang="en-US" dirty="0"/>
                <a:t>C</a:t>
              </a:r>
            </a:p>
          </p:txBody>
        </p:sp>
        <p:sp>
          <p:nvSpPr>
            <p:cNvPr id="83" name="TextBox 82"/>
            <p:cNvSpPr txBox="1"/>
            <p:nvPr/>
          </p:nvSpPr>
          <p:spPr>
            <a:xfrm>
              <a:off x="2465749" y="3756858"/>
              <a:ext cx="308098" cy="369332"/>
            </a:xfrm>
            <a:prstGeom prst="rect">
              <a:avLst/>
            </a:prstGeom>
            <a:noFill/>
          </p:spPr>
          <p:txBody>
            <a:bodyPr wrap="none" rtlCol="0">
              <a:spAutoFit/>
            </a:bodyPr>
            <a:lstStyle/>
            <a:p>
              <a:r>
                <a:rPr lang="en-US" dirty="0"/>
                <a:t>C</a:t>
              </a:r>
            </a:p>
          </p:txBody>
        </p:sp>
      </p:grpSp>
    </p:spTree>
    <p:extLst>
      <p:ext uri="{BB962C8B-B14F-4D97-AF65-F5344CB8AC3E}">
        <p14:creationId xmlns:p14="http://schemas.microsoft.com/office/powerpoint/2010/main" val="161988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nodeType="clickEffect">
                                  <p:stCondLst>
                                    <p:cond delay="0"/>
                                  </p:stCondLst>
                                  <p:childTnLst>
                                    <p:set>
                                      <p:cBhvr>
                                        <p:cTn id="10" dur="1" fill="hold">
                                          <p:stCondLst>
                                            <p:cond delay="0"/>
                                          </p:stCondLst>
                                        </p:cTn>
                                        <p:tgtEl>
                                          <p:spTgt spid="36"/>
                                        </p:tgtEl>
                                        <p:attrNameLst>
                                          <p:attrName>style.visibility</p:attrName>
                                        </p:attrNameLst>
                                      </p:cBhvr>
                                      <p:to>
                                        <p:strVal val="visible"/>
                                      </p:to>
                                    </p:set>
                                    <p:animEffect transition="in" filter="dissolve">
                                      <p:cBhvr>
                                        <p:cTn id="11" dur="2000"/>
                                        <p:tgtEl>
                                          <p:spTgt spid="36"/>
                                        </p:tgtEl>
                                      </p:cBhvr>
                                    </p:animEffect>
                                  </p:childTnLst>
                                </p:cTn>
                              </p:par>
                              <p:par>
                                <p:cTn id="12" presetID="9" presetClass="exit" presetSubtype="0" fill="hold" nodeType="withEffect">
                                  <p:stCondLst>
                                    <p:cond delay="0"/>
                                  </p:stCondLst>
                                  <p:childTnLst>
                                    <p:animEffect transition="out" filter="dissolve">
                                      <p:cBhvr>
                                        <p:cTn id="13" dur="2000"/>
                                        <p:tgtEl>
                                          <p:spTgt spid="80"/>
                                        </p:tgtEl>
                                      </p:cBhvr>
                                    </p:animEffect>
                                    <p:set>
                                      <p:cBhvr>
                                        <p:cTn id="14" dur="1" fill="hold">
                                          <p:stCondLst>
                                            <p:cond delay="1999"/>
                                          </p:stCondLst>
                                        </p:cTn>
                                        <p:tgtEl>
                                          <p:spTgt spid="80"/>
                                        </p:tgtEl>
                                        <p:attrNameLst>
                                          <p:attrName>style.visibility</p:attrName>
                                        </p:attrNameLst>
                                      </p:cBhvr>
                                      <p:to>
                                        <p:strVal val="hidden"/>
                                      </p:to>
                                    </p:set>
                                  </p:childTnLst>
                                </p:cTn>
                              </p:par>
                              <p:par>
                                <p:cTn id="15" presetID="1" presetClass="exit" presetSubtype="0" fill="hold" nodeType="withEffect">
                                  <p:stCondLst>
                                    <p:cond delay="0"/>
                                  </p:stCondLst>
                                  <p:childTnLst>
                                    <p:set>
                                      <p:cBhvr>
                                        <p:cTn id="16" dur="1" fill="hold">
                                          <p:stCondLst>
                                            <p:cond delay="0"/>
                                          </p:stCondLst>
                                        </p:cTn>
                                        <p:tgtEl>
                                          <p:spTgt spid="11"/>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56"/>
                                        </p:tgtEl>
                                        <p:attrNameLst>
                                          <p:attrName>style.visibility</p:attrName>
                                        </p:attrNameLst>
                                      </p:cBhvr>
                                      <p:to>
                                        <p:strVal val="visible"/>
                                      </p:to>
                                    </p:set>
                                    <p:animEffect transition="in" filter="dissolve">
                                      <p:cBhvr>
                                        <p:cTn id="21" dur="2000"/>
                                        <p:tgtEl>
                                          <p:spTgt spid="56"/>
                                        </p:tgtEl>
                                      </p:cBhvr>
                                    </p:animEffect>
                                  </p:childTnLst>
                                </p:cTn>
                              </p:par>
                              <p:par>
                                <p:cTn id="22" presetID="9" presetClass="exit" presetSubtype="0" fill="hold" nodeType="withEffect">
                                  <p:stCondLst>
                                    <p:cond delay="0"/>
                                  </p:stCondLst>
                                  <p:childTnLst>
                                    <p:animEffect transition="out" filter="dissolve">
                                      <p:cBhvr>
                                        <p:cTn id="23" dur="2000"/>
                                        <p:tgtEl>
                                          <p:spTgt spid="16"/>
                                        </p:tgtEl>
                                      </p:cBhvr>
                                    </p:animEffect>
                                    <p:set>
                                      <p:cBhvr>
                                        <p:cTn id="24" dur="1" fill="hold">
                                          <p:stCondLst>
                                            <p:cond delay="1999"/>
                                          </p:stCondLst>
                                        </p:cTn>
                                        <p:tgtEl>
                                          <p:spTgt spid="16"/>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0"/>
                                          </p:stCondLst>
                                        </p:cTn>
                                        <p:tgtEl>
                                          <p:spTgt spid="4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9292" y="178629"/>
            <a:ext cx="11493416" cy="767276"/>
          </a:xfrm>
        </p:spPr>
        <p:txBody>
          <a:bodyPr/>
          <a:lstStyle/>
          <a:p>
            <a:r>
              <a:rPr lang="en-US" dirty="0"/>
              <a:t>The Geometry of Regularization (Ridge)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415124" y="884009"/>
                <a:ext cx="10327008" cy="2111143"/>
              </a:xfrm>
            </p:spPr>
            <p:txBody>
              <a:bodyPr/>
              <a:lstStyle/>
              <a:p>
                <a:pPr/>
                <a14:m>
                  <m:oMathPara xmlns:m="http://schemas.openxmlformats.org/officeDocument/2006/math">
                    <m:oMathParaPr>
                      <m:jc m:val="centerGroup"/>
                    </m:oMathParaPr>
                    <m:oMath xmlns:m="http://schemas.openxmlformats.org/officeDocument/2006/math">
                      <m:sSub>
                        <m:sSubPr>
                          <m:ctrlPr>
                            <a:rPr lang="en-US" sz="2400" i="1" smtClean="0">
                              <a:solidFill>
                                <a:schemeClr val="tx1">
                                  <a:lumMod val="75000"/>
                                  <a:lumOff val="25000"/>
                                </a:schemeClr>
                              </a:solidFill>
                              <a:latin typeface="Cambria Math" panose="02040503050406030204" pitchFamily="18" charset="0"/>
                            </a:rPr>
                          </m:ctrlPr>
                        </m:sSubPr>
                        <m:e>
                          <m:r>
                            <a:rPr lang="en-US" sz="2400" i="1">
                              <a:solidFill>
                                <a:schemeClr val="tx1">
                                  <a:lumMod val="75000"/>
                                  <a:lumOff val="25000"/>
                                </a:schemeClr>
                              </a:solidFill>
                              <a:latin typeface="Cambria Math" charset="0"/>
                            </a:rPr>
                            <m:t>𝐿</m:t>
                          </m:r>
                        </m:e>
                        <m:sub>
                          <m:r>
                            <a:rPr lang="en-US" sz="2400" b="0" i="1" smtClean="0">
                              <a:solidFill>
                                <a:schemeClr val="tx1">
                                  <a:lumMod val="75000"/>
                                  <a:lumOff val="25000"/>
                                </a:schemeClr>
                              </a:solidFill>
                              <a:latin typeface="Cambria Math" charset="0"/>
                            </a:rPr>
                            <m:t>𝑅𝑖𝑑𝑔𝑒</m:t>
                          </m:r>
                        </m:sub>
                      </m:sSub>
                      <m:d>
                        <m:dPr>
                          <m:ctrlPr>
                            <a:rPr lang="en-US" sz="2400" i="1">
                              <a:solidFill>
                                <a:schemeClr val="tx1">
                                  <a:lumMod val="75000"/>
                                  <a:lumOff val="25000"/>
                                </a:schemeClr>
                              </a:solidFill>
                              <a:latin typeface="Cambria Math" panose="02040503050406030204" pitchFamily="18" charset="0"/>
                            </a:rPr>
                          </m:ctrlPr>
                        </m:dPr>
                        <m:e>
                          <m:r>
                            <a:rPr lang="en-US" sz="2400" b="1" i="1">
                              <a:solidFill>
                                <a:schemeClr val="tx1">
                                  <a:lumMod val="75000"/>
                                  <a:lumOff val="25000"/>
                                </a:schemeClr>
                              </a:solidFill>
                              <a:latin typeface="Cambria Math" charset="0"/>
                            </a:rPr>
                            <m:t>𝜷</m:t>
                          </m:r>
                        </m:e>
                      </m:d>
                      <m:r>
                        <a:rPr lang="en-US" sz="2400" i="1">
                          <a:solidFill>
                            <a:schemeClr val="tx1">
                              <a:lumMod val="75000"/>
                              <a:lumOff val="25000"/>
                            </a:schemeClr>
                          </a:solidFill>
                          <a:latin typeface="Cambria Math" charset="0"/>
                        </a:rPr>
                        <m:t>=</m:t>
                      </m:r>
                      <m:f>
                        <m:fPr>
                          <m:ctrlPr>
                            <a:rPr lang="mr-IN" sz="2400" i="1">
                              <a:solidFill>
                                <a:schemeClr val="tx1">
                                  <a:lumMod val="75000"/>
                                  <a:lumOff val="25000"/>
                                </a:schemeClr>
                              </a:solidFill>
                              <a:latin typeface="Cambria Math" panose="02040503050406030204" pitchFamily="18" charset="0"/>
                            </a:rPr>
                          </m:ctrlPr>
                        </m:fPr>
                        <m:num>
                          <m:r>
                            <a:rPr lang="en-US" sz="2400" i="1">
                              <a:solidFill>
                                <a:schemeClr val="tx1">
                                  <a:lumMod val="75000"/>
                                  <a:lumOff val="25000"/>
                                </a:schemeClr>
                              </a:solidFill>
                              <a:latin typeface="Cambria Math" charset="0"/>
                            </a:rPr>
                            <m:t>1</m:t>
                          </m:r>
                        </m:num>
                        <m:den>
                          <m:r>
                            <a:rPr lang="en-US" sz="2400" i="1">
                              <a:solidFill>
                                <a:schemeClr val="tx1">
                                  <a:lumMod val="75000"/>
                                  <a:lumOff val="25000"/>
                                </a:schemeClr>
                              </a:solidFill>
                              <a:latin typeface="Cambria Math" charset="0"/>
                            </a:rPr>
                            <m:t>𝑛</m:t>
                          </m:r>
                        </m:den>
                      </m:f>
                      <m:nary>
                        <m:naryPr>
                          <m:chr m:val="∑"/>
                          <m:ctrlPr>
                            <a:rPr lang="is-IS" sz="2400" i="1">
                              <a:solidFill>
                                <a:schemeClr val="tx1">
                                  <a:lumMod val="75000"/>
                                  <a:lumOff val="25000"/>
                                </a:schemeClr>
                              </a:solidFill>
                              <a:latin typeface="Cambria Math" panose="02040503050406030204" pitchFamily="18" charset="0"/>
                            </a:rPr>
                          </m:ctrlPr>
                        </m:naryPr>
                        <m:sub>
                          <m:r>
                            <m:rPr>
                              <m:brk m:alnAt="23"/>
                            </m:rPr>
                            <a:rPr lang="en-US" sz="2400" i="1">
                              <a:solidFill>
                                <a:schemeClr val="tx1">
                                  <a:lumMod val="75000"/>
                                  <a:lumOff val="25000"/>
                                </a:schemeClr>
                              </a:solidFill>
                              <a:latin typeface="Cambria Math" charset="0"/>
                            </a:rPr>
                            <m:t>𝑖</m:t>
                          </m:r>
                          <m:r>
                            <a:rPr lang="en-US" sz="2400" i="1">
                              <a:solidFill>
                                <a:schemeClr val="tx1">
                                  <a:lumMod val="75000"/>
                                  <a:lumOff val="25000"/>
                                </a:schemeClr>
                              </a:solidFill>
                              <a:latin typeface="Cambria Math" charset="0"/>
                            </a:rPr>
                            <m:t>=1</m:t>
                          </m:r>
                        </m:sub>
                        <m:sup>
                          <m:r>
                            <a:rPr lang="en-US" sz="2400" i="1">
                              <a:solidFill>
                                <a:schemeClr val="tx1">
                                  <a:lumMod val="75000"/>
                                  <a:lumOff val="25000"/>
                                </a:schemeClr>
                              </a:solidFill>
                              <a:latin typeface="Cambria Math" charset="0"/>
                            </a:rPr>
                            <m:t>𝑛</m:t>
                          </m:r>
                        </m:sup>
                        <m:e>
                          <m:r>
                            <a:rPr lang="en-US" sz="2400" i="1">
                              <a:solidFill>
                                <a:schemeClr val="tx1">
                                  <a:lumMod val="75000"/>
                                  <a:lumOff val="25000"/>
                                </a:schemeClr>
                              </a:solidFill>
                              <a:latin typeface="Cambria Math" charset="0"/>
                            </a:rPr>
                            <m:t>|</m:t>
                          </m:r>
                          <m:sSub>
                            <m:sSubPr>
                              <m:ctrlPr>
                                <a:rPr lang="en-US" sz="2400" i="1">
                                  <a:solidFill>
                                    <a:schemeClr val="tx1">
                                      <a:lumMod val="75000"/>
                                      <a:lumOff val="25000"/>
                                    </a:schemeClr>
                                  </a:solidFill>
                                  <a:latin typeface="Cambria Math" panose="02040503050406030204" pitchFamily="18" charset="0"/>
                                </a:rPr>
                              </m:ctrlPr>
                            </m:sSubPr>
                            <m:e>
                              <m:r>
                                <a:rPr lang="en-US" sz="2400" i="1">
                                  <a:solidFill>
                                    <a:schemeClr val="tx1">
                                      <a:lumMod val="75000"/>
                                      <a:lumOff val="25000"/>
                                    </a:schemeClr>
                                  </a:solidFill>
                                  <a:latin typeface="Cambria Math" charset="0"/>
                                </a:rPr>
                                <m:t>𝑦</m:t>
                              </m:r>
                            </m:e>
                            <m:sub>
                              <m:r>
                                <a:rPr lang="en-US" sz="2400" i="1">
                                  <a:solidFill>
                                    <a:schemeClr val="tx1">
                                      <a:lumMod val="75000"/>
                                      <a:lumOff val="25000"/>
                                    </a:schemeClr>
                                  </a:solidFill>
                                  <a:latin typeface="Cambria Math" charset="0"/>
                                </a:rPr>
                                <m:t>𝑖</m:t>
                              </m:r>
                            </m:sub>
                          </m:sSub>
                          <m:r>
                            <a:rPr lang="en-US" sz="2400" i="1">
                              <a:solidFill>
                                <a:schemeClr val="tx1">
                                  <a:lumMod val="75000"/>
                                  <a:lumOff val="25000"/>
                                </a:schemeClr>
                              </a:solidFill>
                              <a:latin typeface="Cambria Math" charset="0"/>
                            </a:rPr>
                            <m:t>−</m:t>
                          </m:r>
                        </m:e>
                      </m:nary>
                      <m:sSup>
                        <m:sSupPr>
                          <m:ctrlPr>
                            <a:rPr lang="en-US" sz="2400" i="1">
                              <a:solidFill>
                                <a:schemeClr val="tx1">
                                  <a:lumMod val="75000"/>
                                  <a:lumOff val="25000"/>
                                </a:schemeClr>
                              </a:solidFill>
                              <a:latin typeface="Cambria Math" panose="02040503050406030204" pitchFamily="18" charset="0"/>
                            </a:rPr>
                          </m:ctrlPr>
                        </m:sSupPr>
                        <m:e>
                          <m:r>
                            <a:rPr lang="en-US" sz="2400" b="1" i="1">
                              <a:solidFill>
                                <a:schemeClr val="tx1">
                                  <a:lumMod val="75000"/>
                                  <a:lumOff val="25000"/>
                                </a:schemeClr>
                              </a:solidFill>
                              <a:latin typeface="Cambria Math" charset="0"/>
                            </a:rPr>
                            <m:t>𝜷</m:t>
                          </m:r>
                        </m:e>
                        <m:sup>
                          <m:r>
                            <a:rPr lang="en-US" sz="2400" i="1">
                              <a:solidFill>
                                <a:schemeClr val="tx1">
                                  <a:lumMod val="75000"/>
                                  <a:lumOff val="25000"/>
                                </a:schemeClr>
                              </a:solidFill>
                              <a:latin typeface="Cambria Math" charset="0"/>
                            </a:rPr>
                            <m:t>𝑇</m:t>
                          </m:r>
                        </m:sup>
                      </m:sSup>
                      <m:r>
                        <a:rPr lang="en-US" sz="2400" b="1" i="1">
                          <a:solidFill>
                            <a:schemeClr val="tx1">
                              <a:lumMod val="75000"/>
                              <a:lumOff val="25000"/>
                            </a:schemeClr>
                          </a:solidFill>
                          <a:latin typeface="Cambria Math" charset="0"/>
                        </a:rPr>
                        <m:t>𝒙</m:t>
                      </m:r>
                      <m:sSup>
                        <m:sSupPr>
                          <m:ctrlPr>
                            <a:rPr lang="en-US" sz="2400" i="1">
                              <a:solidFill>
                                <a:schemeClr val="tx1">
                                  <a:lumMod val="75000"/>
                                  <a:lumOff val="25000"/>
                                </a:schemeClr>
                              </a:solidFill>
                              <a:latin typeface="Cambria Math" panose="02040503050406030204" pitchFamily="18" charset="0"/>
                            </a:rPr>
                          </m:ctrlPr>
                        </m:sSupPr>
                        <m:e>
                          <m:d>
                            <m:dPr>
                              <m:begChr m:val=""/>
                              <m:endChr m:val="|"/>
                              <m:ctrlPr>
                                <a:rPr lang="en-US" sz="2400" i="1">
                                  <a:solidFill>
                                    <a:schemeClr val="tx1">
                                      <a:lumMod val="75000"/>
                                      <a:lumOff val="25000"/>
                                    </a:schemeClr>
                                  </a:solidFill>
                                  <a:latin typeface="Cambria Math" panose="02040503050406030204" pitchFamily="18" charset="0"/>
                                </a:rPr>
                              </m:ctrlPr>
                            </m:dPr>
                            <m:e>
                              <m:r>
                                <a:rPr lang="en-US" sz="2400">
                                  <a:solidFill>
                                    <a:schemeClr val="tx1">
                                      <a:lumMod val="75000"/>
                                      <a:lumOff val="25000"/>
                                    </a:schemeClr>
                                  </a:solidFill>
                                  <a:latin typeface="Cambria Math" charset="0"/>
                                </a:rPr>
                                <m:t>​</m:t>
                              </m:r>
                            </m:e>
                          </m:d>
                        </m:e>
                        <m:sup>
                          <m:r>
                            <a:rPr lang="en-US" sz="2400" i="1">
                              <a:solidFill>
                                <a:schemeClr val="tx1">
                                  <a:lumMod val="75000"/>
                                  <a:lumOff val="25000"/>
                                </a:schemeClr>
                              </a:solidFill>
                              <a:latin typeface="Cambria Math" charset="0"/>
                            </a:rPr>
                            <m:t>2</m:t>
                          </m:r>
                        </m:sup>
                      </m:sSup>
                      <m:r>
                        <a:rPr lang="en-US" sz="2400" i="1">
                          <a:solidFill>
                            <a:schemeClr val="tx1">
                              <a:lumMod val="75000"/>
                              <a:lumOff val="25000"/>
                            </a:schemeClr>
                          </a:solidFill>
                          <a:latin typeface="Cambria Math" charset="0"/>
                        </a:rPr>
                        <m:t>+</m:t>
                      </m:r>
                      <m:r>
                        <a:rPr lang="en-US" sz="2400" i="1">
                          <a:solidFill>
                            <a:schemeClr val="tx1">
                              <a:lumMod val="75000"/>
                              <a:lumOff val="25000"/>
                            </a:schemeClr>
                          </a:solidFill>
                          <a:latin typeface="Cambria Math" charset="0"/>
                        </a:rPr>
                        <m:t>𝜆</m:t>
                      </m:r>
                      <m:nary>
                        <m:naryPr>
                          <m:chr m:val="∑"/>
                          <m:ctrlPr>
                            <a:rPr lang="is-IS" sz="2400" i="1">
                              <a:solidFill>
                                <a:schemeClr val="tx1">
                                  <a:lumMod val="75000"/>
                                  <a:lumOff val="25000"/>
                                </a:schemeClr>
                              </a:solidFill>
                              <a:latin typeface="Cambria Math" panose="02040503050406030204" pitchFamily="18" charset="0"/>
                            </a:rPr>
                          </m:ctrlPr>
                        </m:naryPr>
                        <m:sub>
                          <m:r>
                            <m:rPr>
                              <m:brk m:alnAt="23"/>
                            </m:rPr>
                            <a:rPr lang="en-US" sz="2400" i="1">
                              <a:solidFill>
                                <a:schemeClr val="tx1">
                                  <a:lumMod val="75000"/>
                                  <a:lumOff val="25000"/>
                                </a:schemeClr>
                              </a:solidFill>
                              <a:latin typeface="Cambria Math" charset="0"/>
                            </a:rPr>
                            <m:t>𝑗</m:t>
                          </m:r>
                          <m:r>
                            <a:rPr lang="en-US" sz="2400" i="1">
                              <a:solidFill>
                                <a:schemeClr val="tx1">
                                  <a:lumMod val="75000"/>
                                  <a:lumOff val="25000"/>
                                </a:schemeClr>
                              </a:solidFill>
                              <a:latin typeface="Cambria Math" charset="0"/>
                            </a:rPr>
                            <m:t>=1</m:t>
                          </m:r>
                        </m:sub>
                        <m:sup>
                          <m:r>
                            <a:rPr lang="en-US" sz="2400" i="1">
                              <a:solidFill>
                                <a:schemeClr val="tx1">
                                  <a:lumMod val="75000"/>
                                  <a:lumOff val="25000"/>
                                </a:schemeClr>
                              </a:solidFill>
                              <a:latin typeface="Cambria Math" charset="0"/>
                            </a:rPr>
                            <m:t>𝐽</m:t>
                          </m:r>
                        </m:sup>
                        <m:e>
                          <m:sSup>
                            <m:sSupPr>
                              <m:ctrlPr>
                                <a:rPr lang="en-US" sz="2400" b="0" i="1" smtClean="0">
                                  <a:solidFill>
                                    <a:schemeClr val="tx1">
                                      <a:lumMod val="75000"/>
                                      <a:lumOff val="25000"/>
                                    </a:schemeClr>
                                  </a:solidFill>
                                  <a:latin typeface="Cambria Math" panose="02040503050406030204" pitchFamily="18" charset="0"/>
                                </a:rPr>
                              </m:ctrlPr>
                            </m:sSupPr>
                            <m:e>
                              <m:d>
                                <m:dPr>
                                  <m:ctrlPr>
                                    <a:rPr lang="en-US" sz="2400" b="0" i="1" smtClean="0">
                                      <a:solidFill>
                                        <a:schemeClr val="tx1">
                                          <a:lumMod val="75000"/>
                                          <a:lumOff val="25000"/>
                                        </a:schemeClr>
                                      </a:solidFill>
                                      <a:latin typeface="Cambria Math" panose="02040503050406030204" pitchFamily="18" charset="0"/>
                                    </a:rPr>
                                  </m:ctrlPr>
                                </m:dPr>
                                <m:e>
                                  <m:sSub>
                                    <m:sSubPr>
                                      <m:ctrlPr>
                                        <a:rPr lang="en-US" sz="2400" i="1">
                                          <a:solidFill>
                                            <a:schemeClr val="tx1">
                                              <a:lumMod val="75000"/>
                                              <a:lumOff val="25000"/>
                                            </a:schemeClr>
                                          </a:solidFill>
                                          <a:latin typeface="Cambria Math" panose="02040503050406030204" pitchFamily="18" charset="0"/>
                                        </a:rPr>
                                      </m:ctrlPr>
                                    </m:sSubPr>
                                    <m:e>
                                      <m:r>
                                        <a:rPr lang="en-US" sz="2400" i="1">
                                          <a:solidFill>
                                            <a:schemeClr val="tx1">
                                              <a:lumMod val="75000"/>
                                              <a:lumOff val="25000"/>
                                            </a:schemeClr>
                                          </a:solidFill>
                                          <a:latin typeface="Cambria Math" charset="0"/>
                                        </a:rPr>
                                        <m:t>𝛽</m:t>
                                      </m:r>
                                    </m:e>
                                    <m:sub>
                                      <m:r>
                                        <a:rPr lang="en-US" sz="2400" i="1">
                                          <a:solidFill>
                                            <a:schemeClr val="tx1">
                                              <a:lumMod val="75000"/>
                                              <a:lumOff val="25000"/>
                                            </a:schemeClr>
                                          </a:solidFill>
                                          <a:latin typeface="Cambria Math" charset="0"/>
                                        </a:rPr>
                                        <m:t>𝑗</m:t>
                                      </m:r>
                                    </m:sub>
                                  </m:sSub>
                                </m:e>
                              </m:d>
                            </m:e>
                            <m:sup>
                              <m:r>
                                <a:rPr lang="en-US" sz="2400" b="0" i="1" smtClean="0">
                                  <a:solidFill>
                                    <a:schemeClr val="tx1">
                                      <a:lumMod val="75000"/>
                                      <a:lumOff val="25000"/>
                                    </a:schemeClr>
                                  </a:solidFill>
                                  <a:latin typeface="Cambria Math" charset="0"/>
                                </a:rPr>
                                <m:t>2</m:t>
                              </m:r>
                            </m:sup>
                          </m:sSup>
                        </m:e>
                      </m:nary>
                    </m:oMath>
                  </m:oMathPara>
                </a14:m>
                <a:endParaRPr lang="en-US" dirty="0">
                  <a:solidFill>
                    <a:schemeClr val="tx1">
                      <a:lumMod val="75000"/>
                      <a:lumOff val="25000"/>
                    </a:schemeClr>
                  </a:solidFill>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415124" y="884009"/>
                <a:ext cx="10327008" cy="2111143"/>
              </a:xfrm>
              <a:blipFill rotWithShape="0">
                <a:blip r:embed="rId2"/>
                <a:stretch>
                  <a:fillRect/>
                </a:stretch>
              </a:blipFill>
            </p:spPr>
            <p:txBody>
              <a:bodyPr/>
              <a:lstStyle/>
              <a:p>
                <a:r>
                  <a:rPr lang="en-US">
                    <a:noFill/>
                  </a:rPr>
                  <a:t> </a:t>
                </a:r>
              </a:p>
            </p:txBody>
          </p:sp>
        </mc:Fallback>
      </mc:AlternateContent>
      <p:sp>
        <p:nvSpPr>
          <p:cNvPr id="8" name="Slide Number Placeholder 7"/>
          <p:cNvSpPr>
            <a:spLocks noGrp="1"/>
          </p:cNvSpPr>
          <p:nvPr>
            <p:ph type="sldNum" sz="quarter" idx="12"/>
          </p:nvPr>
        </p:nvSpPr>
        <p:spPr/>
        <p:txBody>
          <a:bodyPr/>
          <a:lstStyle/>
          <a:p>
            <a:fld id="{8C616E8F-BF65-1643-9F00-FF84D0665BC6}" type="slidenum">
              <a:rPr lang="en-US" smtClean="0"/>
              <a:t>39</a:t>
            </a:fld>
            <a:endParaRPr lang="en-US"/>
          </a:p>
        </p:txBody>
      </p:sp>
      <p:grpSp>
        <p:nvGrpSpPr>
          <p:cNvPr id="20" name="Group 19"/>
          <p:cNvGrpSpPr/>
          <p:nvPr/>
        </p:nvGrpSpPr>
        <p:grpSpPr>
          <a:xfrm>
            <a:off x="767537" y="3109260"/>
            <a:ext cx="3249927" cy="3288314"/>
            <a:chOff x="1655805" y="2662545"/>
            <a:chExt cx="3249927" cy="3288314"/>
          </a:xfrm>
        </p:grpSpPr>
        <p:grpSp>
          <p:nvGrpSpPr>
            <p:cNvPr id="10" name="Group 9"/>
            <p:cNvGrpSpPr/>
            <p:nvPr/>
          </p:nvGrpSpPr>
          <p:grpSpPr>
            <a:xfrm>
              <a:off x="1655805" y="2674847"/>
              <a:ext cx="3101546" cy="3276012"/>
              <a:chOff x="1655805" y="2674847"/>
              <a:chExt cx="3101546" cy="3276012"/>
            </a:xfrm>
          </p:grpSpPr>
          <p:cxnSp>
            <p:nvCxnSpPr>
              <p:cNvPr id="6" name="Straight Arrow Connector 5"/>
              <p:cNvCxnSpPr/>
              <p:nvPr/>
            </p:nvCxnSpPr>
            <p:spPr>
              <a:xfrm flipV="1">
                <a:off x="1655805" y="4880919"/>
                <a:ext cx="3101546" cy="12357"/>
              </a:xfrm>
              <a:prstGeom prst="straightConnector1">
                <a:avLst/>
              </a:prstGeom>
              <a:ln>
                <a:solidFill>
                  <a:schemeClr val="tx1">
                    <a:lumMod val="75000"/>
                    <a:lumOff val="25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flipH="1" flipV="1">
                <a:off x="2782398" y="2674847"/>
                <a:ext cx="18859" cy="3276012"/>
              </a:xfrm>
              <a:prstGeom prst="straightConnector1">
                <a:avLst/>
              </a:prstGeom>
              <a:ln>
                <a:solidFill>
                  <a:schemeClr val="tx1">
                    <a:lumMod val="75000"/>
                    <a:lumOff val="25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15" name="TextBox 14"/>
                <p:cNvSpPr txBox="1"/>
                <p:nvPr/>
              </p:nvSpPr>
              <p:spPr>
                <a:xfrm>
                  <a:off x="4441374" y="4978399"/>
                  <a:ext cx="46435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𝛽</m:t>
                            </m:r>
                          </m:e>
                          <m:sub>
                            <m:r>
                              <a:rPr lang="en-US" b="0" i="1" smtClean="0">
                                <a:latin typeface="Cambria Math" charset="0"/>
                              </a:rPr>
                              <m:t>1</m:t>
                            </m:r>
                          </m:sub>
                        </m:sSub>
                      </m:oMath>
                    </m:oMathPara>
                  </a14:m>
                  <a:endParaRPr lang="en-US" dirty="0"/>
                </a:p>
              </p:txBody>
            </p:sp>
          </mc:Choice>
          <mc:Fallback xmlns="">
            <p:sp>
              <p:nvSpPr>
                <p:cNvPr id="15" name="TextBox 14"/>
                <p:cNvSpPr txBox="1">
                  <a:spLocks noRot="1" noChangeAspect="1" noMove="1" noResize="1" noEditPoints="1" noAdjustHandles="1" noChangeArrowheads="1" noChangeShapeType="1" noTextEdit="1"/>
                </p:cNvSpPr>
                <p:nvPr/>
              </p:nvSpPr>
              <p:spPr>
                <a:xfrm>
                  <a:off x="4441374" y="4978399"/>
                  <a:ext cx="464358" cy="369332"/>
                </a:xfrm>
                <a:prstGeom prst="rect">
                  <a:avLst/>
                </a:prstGeom>
                <a:blipFill rotWithShape="0">
                  <a:blip r:embed="rId3"/>
                  <a:stretch>
                    <a:fillRect b="-114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p:cNvSpPr txBox="1"/>
                <p:nvPr/>
              </p:nvSpPr>
              <p:spPr>
                <a:xfrm>
                  <a:off x="2313074" y="2662545"/>
                  <a:ext cx="46968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𝛽</m:t>
                            </m:r>
                          </m:e>
                          <m:sub>
                            <m:r>
                              <a:rPr lang="en-US" b="0" i="1" smtClean="0">
                                <a:latin typeface="Cambria Math" charset="0"/>
                              </a:rPr>
                              <m:t>2</m:t>
                            </m:r>
                          </m:sub>
                        </m:sSub>
                      </m:oMath>
                    </m:oMathPara>
                  </a14:m>
                  <a:endParaRPr lang="en-US" dirty="0"/>
                </a:p>
              </p:txBody>
            </p:sp>
          </mc:Choice>
          <mc:Fallback xmlns="">
            <p:sp>
              <p:nvSpPr>
                <p:cNvPr id="19" name="TextBox 18"/>
                <p:cNvSpPr txBox="1">
                  <a:spLocks noRot="1" noChangeAspect="1" noMove="1" noResize="1" noEditPoints="1" noAdjustHandles="1" noChangeArrowheads="1" noChangeShapeType="1" noTextEdit="1"/>
                </p:cNvSpPr>
                <p:nvPr/>
              </p:nvSpPr>
              <p:spPr>
                <a:xfrm>
                  <a:off x="2313074" y="2662545"/>
                  <a:ext cx="469680" cy="369332"/>
                </a:xfrm>
                <a:prstGeom prst="rect">
                  <a:avLst/>
                </a:prstGeom>
                <a:blipFill rotWithShape="0">
                  <a:blip r:embed="rId4"/>
                  <a:stretch>
                    <a:fillRect b="-13115"/>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22" name="Rectangle 21"/>
              <p:cNvSpPr/>
              <p:nvPr/>
            </p:nvSpPr>
            <p:spPr>
              <a:xfrm>
                <a:off x="6497315" y="2395658"/>
                <a:ext cx="7371080" cy="752707"/>
              </a:xfrm>
              <a:prstGeom prst="rect">
                <a:avLst/>
              </a:prstGeom>
            </p:spPr>
            <p:txBody>
              <a:bodyPr wrap="square">
                <a:spAutoFit/>
              </a:bodyPr>
              <a:lstStyle/>
              <a:p>
                <a14:m>
                  <m:oMath xmlns:m="http://schemas.openxmlformats.org/officeDocument/2006/math">
                    <m:f>
                      <m:fPr>
                        <m:ctrlPr>
                          <a:rPr lang="mr-IN" sz="2800" i="1" smtClean="0">
                            <a:solidFill>
                              <a:schemeClr val="tx1">
                                <a:lumMod val="75000"/>
                                <a:lumOff val="25000"/>
                              </a:schemeClr>
                            </a:solidFill>
                            <a:latin typeface="Cambria Math" panose="02040503050406030204" pitchFamily="18" charset="0"/>
                          </a:rPr>
                        </m:ctrlPr>
                      </m:fPr>
                      <m:num>
                        <m:r>
                          <a:rPr lang="en-US" sz="2800" i="1">
                            <a:solidFill>
                              <a:schemeClr val="tx1">
                                <a:lumMod val="75000"/>
                                <a:lumOff val="25000"/>
                              </a:schemeClr>
                            </a:solidFill>
                            <a:latin typeface="Cambria Math" charset="0"/>
                          </a:rPr>
                          <m:t>1</m:t>
                        </m:r>
                      </m:num>
                      <m:den>
                        <m:r>
                          <a:rPr lang="en-US" sz="2800" i="1">
                            <a:solidFill>
                              <a:schemeClr val="tx1">
                                <a:lumMod val="75000"/>
                                <a:lumOff val="25000"/>
                              </a:schemeClr>
                            </a:solidFill>
                            <a:latin typeface="Cambria Math" charset="0"/>
                          </a:rPr>
                          <m:t>𝑛</m:t>
                        </m:r>
                      </m:den>
                    </m:f>
                    <m:nary>
                      <m:naryPr>
                        <m:chr m:val="∑"/>
                        <m:ctrlPr>
                          <a:rPr lang="is-IS" sz="2800" i="1">
                            <a:solidFill>
                              <a:schemeClr val="tx1">
                                <a:lumMod val="75000"/>
                                <a:lumOff val="25000"/>
                              </a:schemeClr>
                            </a:solidFill>
                            <a:latin typeface="Cambria Math" panose="02040503050406030204" pitchFamily="18" charset="0"/>
                          </a:rPr>
                        </m:ctrlPr>
                      </m:naryPr>
                      <m:sub>
                        <m:r>
                          <m:rPr>
                            <m:brk m:alnAt="23"/>
                          </m:rPr>
                          <a:rPr lang="en-US" sz="2800" i="1">
                            <a:solidFill>
                              <a:schemeClr val="tx1">
                                <a:lumMod val="75000"/>
                                <a:lumOff val="25000"/>
                              </a:schemeClr>
                            </a:solidFill>
                            <a:latin typeface="Cambria Math" charset="0"/>
                          </a:rPr>
                          <m:t>𝑖</m:t>
                        </m:r>
                        <m:r>
                          <a:rPr lang="en-US" sz="2800" i="1">
                            <a:solidFill>
                              <a:schemeClr val="tx1">
                                <a:lumMod val="75000"/>
                                <a:lumOff val="25000"/>
                              </a:schemeClr>
                            </a:solidFill>
                            <a:latin typeface="Cambria Math" charset="0"/>
                          </a:rPr>
                          <m:t>=1</m:t>
                        </m:r>
                      </m:sub>
                      <m:sup>
                        <m:r>
                          <a:rPr lang="en-US" sz="2800" i="1">
                            <a:solidFill>
                              <a:schemeClr val="tx1">
                                <a:lumMod val="75000"/>
                                <a:lumOff val="25000"/>
                              </a:schemeClr>
                            </a:solidFill>
                            <a:latin typeface="Cambria Math" charset="0"/>
                          </a:rPr>
                          <m:t>𝑛</m:t>
                        </m:r>
                      </m:sup>
                      <m:e>
                        <m:r>
                          <a:rPr lang="en-US" sz="2800" i="1">
                            <a:solidFill>
                              <a:schemeClr val="tx1">
                                <a:lumMod val="75000"/>
                                <a:lumOff val="25000"/>
                              </a:schemeClr>
                            </a:solidFill>
                            <a:latin typeface="Cambria Math" charset="0"/>
                          </a:rPr>
                          <m:t>|</m:t>
                        </m:r>
                        <m:sSub>
                          <m:sSubPr>
                            <m:ctrlPr>
                              <a:rPr lang="en-US" sz="2800" i="1">
                                <a:solidFill>
                                  <a:schemeClr val="tx1">
                                    <a:lumMod val="75000"/>
                                    <a:lumOff val="25000"/>
                                  </a:schemeClr>
                                </a:solidFill>
                                <a:latin typeface="Cambria Math" panose="02040503050406030204" pitchFamily="18" charset="0"/>
                              </a:rPr>
                            </m:ctrlPr>
                          </m:sSubPr>
                          <m:e>
                            <m:r>
                              <a:rPr lang="en-US" sz="2800" i="1">
                                <a:solidFill>
                                  <a:schemeClr val="tx1">
                                    <a:lumMod val="75000"/>
                                    <a:lumOff val="25000"/>
                                  </a:schemeClr>
                                </a:solidFill>
                                <a:latin typeface="Cambria Math" charset="0"/>
                              </a:rPr>
                              <m:t>𝑦</m:t>
                            </m:r>
                          </m:e>
                          <m:sub>
                            <m:r>
                              <a:rPr lang="en-US" sz="2800" i="1">
                                <a:solidFill>
                                  <a:schemeClr val="tx1">
                                    <a:lumMod val="75000"/>
                                    <a:lumOff val="25000"/>
                                  </a:schemeClr>
                                </a:solidFill>
                                <a:latin typeface="Cambria Math" charset="0"/>
                              </a:rPr>
                              <m:t>𝑖</m:t>
                            </m:r>
                          </m:sub>
                        </m:sSub>
                        <m:r>
                          <a:rPr lang="en-US" sz="2800" i="1">
                            <a:solidFill>
                              <a:schemeClr val="tx1">
                                <a:lumMod val="75000"/>
                                <a:lumOff val="25000"/>
                              </a:schemeClr>
                            </a:solidFill>
                            <a:latin typeface="Cambria Math" charset="0"/>
                          </a:rPr>
                          <m:t>−</m:t>
                        </m:r>
                      </m:e>
                    </m:nary>
                    <m:sSubSup>
                      <m:sSubSupPr>
                        <m:ctrlPr>
                          <a:rPr lang="en-US" sz="2800" i="1">
                            <a:solidFill>
                              <a:schemeClr val="tx1">
                                <a:lumMod val="75000"/>
                                <a:lumOff val="25000"/>
                              </a:schemeClr>
                            </a:solidFill>
                            <a:latin typeface="Cambria Math" panose="02040503050406030204" pitchFamily="18" charset="0"/>
                          </a:rPr>
                        </m:ctrlPr>
                      </m:sSubSupPr>
                      <m:e>
                        <m:acc>
                          <m:accPr>
                            <m:chr m:val="̂"/>
                            <m:ctrlPr>
                              <a:rPr lang="en-US" sz="2800" i="1">
                                <a:solidFill>
                                  <a:schemeClr val="tx1">
                                    <a:lumMod val="75000"/>
                                    <a:lumOff val="25000"/>
                                  </a:schemeClr>
                                </a:solidFill>
                                <a:latin typeface="Cambria Math" panose="02040503050406030204" pitchFamily="18" charset="0"/>
                              </a:rPr>
                            </m:ctrlPr>
                          </m:accPr>
                          <m:e>
                            <m:r>
                              <a:rPr lang="en-US" sz="2800" b="1" i="1">
                                <a:solidFill>
                                  <a:schemeClr val="tx1">
                                    <a:lumMod val="75000"/>
                                    <a:lumOff val="25000"/>
                                  </a:schemeClr>
                                </a:solidFill>
                                <a:latin typeface="Cambria Math" charset="0"/>
                              </a:rPr>
                              <m:t>𝜷</m:t>
                            </m:r>
                          </m:e>
                        </m:acc>
                      </m:e>
                      <m:sub/>
                      <m:sup>
                        <m:sSup>
                          <m:sSupPr>
                            <m:ctrlPr>
                              <a:rPr lang="en-US" sz="2800" b="0" i="1" smtClean="0">
                                <a:solidFill>
                                  <a:schemeClr val="tx1">
                                    <a:lumMod val="75000"/>
                                    <a:lumOff val="25000"/>
                                  </a:schemeClr>
                                </a:solidFill>
                                <a:latin typeface="Cambria Math" panose="02040503050406030204" pitchFamily="18" charset="0"/>
                              </a:rPr>
                            </m:ctrlPr>
                          </m:sSupPr>
                          <m:e>
                            <m:r>
                              <a:rPr lang="en-US" sz="2800" b="0" i="1" smtClean="0">
                                <a:solidFill>
                                  <a:schemeClr val="tx1">
                                    <a:lumMod val="75000"/>
                                    <a:lumOff val="25000"/>
                                  </a:schemeClr>
                                </a:solidFill>
                                <a:latin typeface="Cambria Math" charset="0"/>
                              </a:rPr>
                              <m:t>𝑅𝑖𝑑𝑔𝑒</m:t>
                            </m:r>
                          </m:e>
                          <m:sup>
                            <m:r>
                              <a:rPr lang="en-US" sz="2800" b="0" i="1" smtClean="0">
                                <a:solidFill>
                                  <a:schemeClr val="tx1">
                                    <a:lumMod val="75000"/>
                                    <a:lumOff val="25000"/>
                                  </a:schemeClr>
                                </a:solidFill>
                                <a:latin typeface="Cambria Math" charset="0"/>
                              </a:rPr>
                              <m:t>𝑇</m:t>
                            </m:r>
                          </m:sup>
                        </m:sSup>
                      </m:sup>
                    </m:sSubSup>
                    <m:r>
                      <a:rPr lang="en-US" sz="2800" b="1" i="1">
                        <a:solidFill>
                          <a:schemeClr val="tx1">
                            <a:lumMod val="75000"/>
                            <a:lumOff val="25000"/>
                          </a:schemeClr>
                        </a:solidFill>
                        <a:latin typeface="Cambria Math" charset="0"/>
                      </a:rPr>
                      <m:t>𝒙</m:t>
                    </m:r>
                    <m:sSup>
                      <m:sSupPr>
                        <m:ctrlPr>
                          <a:rPr lang="en-US" sz="2800" i="1">
                            <a:solidFill>
                              <a:schemeClr val="tx1">
                                <a:lumMod val="75000"/>
                                <a:lumOff val="25000"/>
                              </a:schemeClr>
                            </a:solidFill>
                            <a:latin typeface="Cambria Math" panose="02040503050406030204" pitchFamily="18" charset="0"/>
                          </a:rPr>
                        </m:ctrlPr>
                      </m:sSupPr>
                      <m:e>
                        <m:d>
                          <m:dPr>
                            <m:begChr m:val=""/>
                            <m:endChr m:val="|"/>
                            <m:ctrlPr>
                              <a:rPr lang="en-US" sz="2800" i="1">
                                <a:solidFill>
                                  <a:schemeClr val="tx1">
                                    <a:lumMod val="75000"/>
                                    <a:lumOff val="25000"/>
                                  </a:schemeClr>
                                </a:solidFill>
                                <a:latin typeface="Cambria Math" panose="02040503050406030204" pitchFamily="18" charset="0"/>
                              </a:rPr>
                            </m:ctrlPr>
                          </m:dPr>
                          <m:e>
                            <m:r>
                              <a:rPr lang="en-US" sz="2800">
                                <a:solidFill>
                                  <a:schemeClr val="tx1">
                                    <a:lumMod val="75000"/>
                                    <a:lumOff val="25000"/>
                                  </a:schemeClr>
                                </a:solidFill>
                                <a:latin typeface="Cambria Math" charset="0"/>
                              </a:rPr>
                              <m:t>​</m:t>
                            </m:r>
                          </m:e>
                        </m:d>
                      </m:e>
                      <m:sup>
                        <m:r>
                          <a:rPr lang="en-US" sz="2800" i="1">
                            <a:solidFill>
                              <a:schemeClr val="tx1">
                                <a:lumMod val="75000"/>
                                <a:lumOff val="25000"/>
                              </a:schemeClr>
                            </a:solidFill>
                            <a:latin typeface="Cambria Math" charset="0"/>
                          </a:rPr>
                          <m:t>2</m:t>
                        </m:r>
                      </m:sup>
                    </m:sSup>
                  </m:oMath>
                </a14:m>
                <a:r>
                  <a:rPr lang="en-US" sz="2800" dirty="0">
                    <a:solidFill>
                      <a:schemeClr val="tx1">
                        <a:lumMod val="75000"/>
                        <a:lumOff val="25000"/>
                      </a:schemeClr>
                    </a:solidFill>
                  </a:rPr>
                  <a:t>=D</a:t>
                </a:r>
              </a:p>
            </p:txBody>
          </p:sp>
        </mc:Choice>
        <mc:Fallback xmlns="">
          <p:sp>
            <p:nvSpPr>
              <p:cNvPr id="22" name="Rectangle 21"/>
              <p:cNvSpPr>
                <a:spLocks noRot="1" noChangeAspect="1" noMove="1" noResize="1" noEditPoints="1" noAdjustHandles="1" noChangeArrowheads="1" noChangeShapeType="1" noTextEdit="1"/>
              </p:cNvSpPr>
              <p:nvPr/>
            </p:nvSpPr>
            <p:spPr>
              <a:xfrm>
                <a:off x="6497315" y="2395658"/>
                <a:ext cx="7371080" cy="752707"/>
              </a:xfrm>
              <a:prstGeom prst="rect">
                <a:avLst/>
              </a:prstGeom>
              <a:blipFill rotWithShape="0">
                <a:blip r:embed="rId5"/>
                <a:stretch>
                  <a:fillRect b="-113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Rectangle 37"/>
              <p:cNvSpPr/>
              <p:nvPr/>
            </p:nvSpPr>
            <p:spPr>
              <a:xfrm>
                <a:off x="767537" y="2127451"/>
                <a:ext cx="2670988" cy="117262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i="1" smtClean="0">
                          <a:latin typeface="Cambria Math" charset="0"/>
                        </a:rPr>
                        <m:t>𝜆</m:t>
                      </m:r>
                      <m:nary>
                        <m:naryPr>
                          <m:chr m:val="∑"/>
                          <m:ctrlPr>
                            <a:rPr lang="is-IS" sz="2400" i="1">
                              <a:latin typeface="Cambria Math" panose="02040503050406030204" pitchFamily="18" charset="0"/>
                            </a:rPr>
                          </m:ctrlPr>
                        </m:naryPr>
                        <m:sub>
                          <m:r>
                            <m:rPr>
                              <m:brk m:alnAt="23"/>
                            </m:rPr>
                            <a:rPr lang="en-US" sz="2400" i="1">
                              <a:latin typeface="Cambria Math" charset="0"/>
                            </a:rPr>
                            <m:t>𝑗</m:t>
                          </m:r>
                          <m:r>
                            <a:rPr lang="en-US" sz="2400" i="1">
                              <a:latin typeface="Cambria Math" charset="0"/>
                            </a:rPr>
                            <m:t>=1</m:t>
                          </m:r>
                        </m:sub>
                        <m:sup>
                          <m:r>
                            <a:rPr lang="en-US" sz="2400" i="1">
                              <a:latin typeface="Cambria Math" charset="0"/>
                            </a:rPr>
                            <m:t>𝐽</m:t>
                          </m:r>
                        </m:sup>
                        <m:e>
                          <m:sSup>
                            <m:sSupPr>
                              <m:ctrlPr>
                                <a:rPr lang="en-US" sz="2400" b="0" i="1" smtClean="0">
                                  <a:latin typeface="Cambria Math" panose="02040503050406030204" pitchFamily="18" charset="0"/>
                                </a:rPr>
                              </m:ctrlPr>
                            </m:sSupPr>
                            <m:e>
                              <m:d>
                                <m:dPr>
                                  <m:begChr m:val="|"/>
                                  <m:endChr m:val="|"/>
                                  <m:ctrlPr>
                                    <a:rPr lang="en-US" sz="2400" i="1" smtClean="0">
                                      <a:latin typeface="Cambria Math" panose="02040503050406030204" pitchFamily="18" charset="0"/>
                                    </a:rPr>
                                  </m:ctrlPr>
                                </m:dPr>
                                <m:e>
                                  <m:sSubSup>
                                    <m:sSubSupPr>
                                      <m:ctrlPr>
                                        <a:rPr lang="en-US" sz="2400" i="1">
                                          <a:latin typeface="Cambria Math" panose="02040503050406030204" pitchFamily="18" charset="0"/>
                                        </a:rPr>
                                      </m:ctrlPr>
                                    </m:sSubSupPr>
                                    <m:e>
                                      <m:acc>
                                        <m:accPr>
                                          <m:chr m:val="̂"/>
                                          <m:ctrlPr>
                                            <a:rPr lang="en-US" sz="2400" i="1">
                                              <a:latin typeface="Cambria Math" panose="02040503050406030204" pitchFamily="18" charset="0"/>
                                            </a:rPr>
                                          </m:ctrlPr>
                                        </m:accPr>
                                        <m:e>
                                          <m:r>
                                            <a:rPr lang="en-US" sz="2400" i="1">
                                              <a:latin typeface="Cambria Math" charset="0"/>
                                            </a:rPr>
                                            <m:t>𝛽</m:t>
                                          </m:r>
                                        </m:e>
                                      </m:acc>
                                    </m:e>
                                    <m:sub>
                                      <m:r>
                                        <a:rPr lang="en-US" sz="2400" i="1">
                                          <a:latin typeface="Cambria Math" charset="0"/>
                                        </a:rPr>
                                        <m:t>𝑗</m:t>
                                      </m:r>
                                    </m:sub>
                                    <m:sup>
                                      <m:r>
                                        <a:rPr lang="en-US" sz="2400" b="0" i="1" smtClean="0">
                                          <a:latin typeface="Cambria Math" charset="0"/>
                                        </a:rPr>
                                        <m:t>𝑅𝑖𝑑𝑔𝑒</m:t>
                                      </m:r>
                                    </m:sup>
                                  </m:sSubSup>
                                </m:e>
                              </m:d>
                            </m:e>
                            <m:sup>
                              <m:r>
                                <a:rPr lang="en-US" sz="2400" b="0" i="1" smtClean="0">
                                  <a:latin typeface="Cambria Math" charset="0"/>
                                </a:rPr>
                                <m:t>2</m:t>
                              </m:r>
                            </m:sup>
                          </m:sSup>
                          <m:r>
                            <a:rPr lang="en-US" sz="2400" i="1">
                              <a:latin typeface="Cambria Math" charset="0"/>
                            </a:rPr>
                            <m:t>=</m:t>
                          </m:r>
                          <m:r>
                            <a:rPr lang="en-US" sz="2400" i="1">
                              <a:latin typeface="Cambria Math" charset="0"/>
                            </a:rPr>
                            <m:t>𝐶</m:t>
                          </m:r>
                        </m:e>
                      </m:nary>
                    </m:oMath>
                  </m:oMathPara>
                </a14:m>
                <a:endParaRPr lang="en-US" dirty="0"/>
              </a:p>
            </p:txBody>
          </p:sp>
        </mc:Choice>
        <mc:Fallback xmlns="">
          <p:sp>
            <p:nvSpPr>
              <p:cNvPr id="38" name="Rectangle 37"/>
              <p:cNvSpPr>
                <a:spLocks noRot="1" noChangeAspect="1" noMove="1" noResize="1" noEditPoints="1" noAdjustHandles="1" noChangeArrowheads="1" noChangeShapeType="1" noTextEdit="1"/>
              </p:cNvSpPr>
              <p:nvPr/>
            </p:nvSpPr>
            <p:spPr>
              <a:xfrm>
                <a:off x="767537" y="2127451"/>
                <a:ext cx="2670988" cy="1172629"/>
              </a:xfrm>
              <a:prstGeom prst="rect">
                <a:avLst/>
              </a:prstGeom>
              <a:blipFill rotWithShape="0">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Rectangle 38"/>
              <p:cNvSpPr/>
              <p:nvPr/>
            </p:nvSpPr>
            <p:spPr>
              <a:xfrm>
                <a:off x="7513772" y="1180700"/>
                <a:ext cx="3872214" cy="5200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sz="2400" i="1" smtClean="0">
                              <a:solidFill>
                                <a:schemeClr val="tx1">
                                  <a:lumMod val="75000"/>
                                  <a:lumOff val="25000"/>
                                </a:schemeClr>
                              </a:solidFill>
                              <a:latin typeface="Cambria Math" panose="02040503050406030204" pitchFamily="18" charset="0"/>
                            </a:rPr>
                          </m:ctrlPr>
                        </m:funcPr>
                        <m:fName>
                          <m:r>
                            <a:rPr lang="en-US" sz="2400" i="1">
                              <a:solidFill>
                                <a:schemeClr val="tx1">
                                  <a:lumMod val="75000"/>
                                  <a:lumOff val="25000"/>
                                </a:schemeClr>
                              </a:solidFill>
                              <a:latin typeface="Cambria Math" charset="0"/>
                            </a:rPr>
                            <m:t> </m:t>
                          </m:r>
                          <m:sSup>
                            <m:sSupPr>
                              <m:ctrlPr>
                                <a:rPr lang="en-US" sz="2400" i="1">
                                  <a:solidFill>
                                    <a:schemeClr val="tx1">
                                      <a:lumMod val="75000"/>
                                      <a:lumOff val="25000"/>
                                    </a:schemeClr>
                                  </a:solidFill>
                                  <a:latin typeface="Cambria Math" panose="02040503050406030204" pitchFamily="18" charset="0"/>
                                </a:rPr>
                              </m:ctrlPr>
                            </m:sSupPr>
                            <m:e>
                              <m:acc>
                                <m:accPr>
                                  <m:chr m:val="̂"/>
                                  <m:ctrlPr>
                                    <a:rPr lang="en-US" sz="2400" i="1">
                                      <a:solidFill>
                                        <a:schemeClr val="tx1">
                                          <a:lumMod val="75000"/>
                                          <a:lumOff val="25000"/>
                                        </a:schemeClr>
                                      </a:solidFill>
                                      <a:latin typeface="Cambria Math" panose="02040503050406030204" pitchFamily="18" charset="0"/>
                                    </a:rPr>
                                  </m:ctrlPr>
                                </m:accPr>
                                <m:e>
                                  <m:r>
                                    <a:rPr lang="en-US" sz="2400" b="1" i="1">
                                      <a:solidFill>
                                        <a:schemeClr val="tx1">
                                          <a:lumMod val="75000"/>
                                          <a:lumOff val="25000"/>
                                        </a:schemeClr>
                                      </a:solidFill>
                                      <a:latin typeface="Cambria Math" charset="0"/>
                                    </a:rPr>
                                    <m:t>𝜷</m:t>
                                  </m:r>
                                </m:e>
                              </m:acc>
                            </m:e>
                            <m:sup>
                              <m:r>
                                <a:rPr lang="en-US" sz="2400" b="0" i="1" smtClean="0">
                                  <a:solidFill>
                                    <a:schemeClr val="tx1">
                                      <a:lumMod val="75000"/>
                                      <a:lumOff val="25000"/>
                                    </a:schemeClr>
                                  </a:solidFill>
                                  <a:latin typeface="Cambria Math" charset="0"/>
                                </a:rPr>
                                <m:t>𝑅𝑖𝑑𝑔𝑒</m:t>
                              </m:r>
                            </m:sup>
                          </m:sSup>
                          <m:r>
                            <a:rPr lang="en-US" sz="2400" i="1">
                              <a:solidFill>
                                <a:schemeClr val="tx1">
                                  <a:lumMod val="75000"/>
                                  <a:lumOff val="25000"/>
                                </a:schemeClr>
                              </a:solidFill>
                              <a:latin typeface="Cambria Math" charset="0"/>
                            </a:rPr>
                            <m:t>=</m:t>
                          </m:r>
                          <m:r>
                            <m:rPr>
                              <m:sty m:val="p"/>
                            </m:rPr>
                            <a:rPr lang="en-US" sz="2400">
                              <a:solidFill>
                                <a:schemeClr val="tx1">
                                  <a:lumMod val="75000"/>
                                  <a:lumOff val="25000"/>
                                </a:schemeClr>
                              </a:solidFill>
                              <a:latin typeface="Cambria Math" charset="0"/>
                            </a:rPr>
                            <m:t>argmin</m:t>
                          </m:r>
                        </m:fName>
                        <m:e>
                          <m:sSub>
                            <m:sSubPr>
                              <m:ctrlPr>
                                <a:rPr lang="en-US" sz="2400" i="1">
                                  <a:solidFill>
                                    <a:schemeClr val="tx1">
                                      <a:lumMod val="75000"/>
                                      <a:lumOff val="25000"/>
                                    </a:schemeClr>
                                  </a:solidFill>
                                  <a:latin typeface="Cambria Math" panose="02040503050406030204" pitchFamily="18" charset="0"/>
                                </a:rPr>
                              </m:ctrlPr>
                            </m:sSubPr>
                            <m:e>
                              <m:r>
                                <a:rPr lang="en-US" sz="2400" i="1">
                                  <a:solidFill>
                                    <a:schemeClr val="tx1">
                                      <a:lumMod val="75000"/>
                                      <a:lumOff val="25000"/>
                                    </a:schemeClr>
                                  </a:solidFill>
                                  <a:latin typeface="Cambria Math" charset="0"/>
                                </a:rPr>
                                <m:t>𝐿</m:t>
                              </m:r>
                            </m:e>
                            <m:sub>
                              <m:r>
                                <a:rPr lang="en-US" sz="2400" b="0" i="1" smtClean="0">
                                  <a:solidFill>
                                    <a:schemeClr val="tx1">
                                      <a:lumMod val="75000"/>
                                      <a:lumOff val="25000"/>
                                    </a:schemeClr>
                                  </a:solidFill>
                                  <a:latin typeface="Cambria Math" charset="0"/>
                                </a:rPr>
                                <m:t>𝑅𝑖𝑑𝑔𝑒</m:t>
                              </m:r>
                            </m:sub>
                          </m:sSub>
                          <m:d>
                            <m:dPr>
                              <m:ctrlPr>
                                <a:rPr lang="en-US" sz="2400" i="1">
                                  <a:solidFill>
                                    <a:schemeClr val="tx1">
                                      <a:lumMod val="75000"/>
                                      <a:lumOff val="25000"/>
                                    </a:schemeClr>
                                  </a:solidFill>
                                  <a:latin typeface="Cambria Math" panose="02040503050406030204" pitchFamily="18" charset="0"/>
                                </a:rPr>
                              </m:ctrlPr>
                            </m:dPr>
                            <m:e>
                              <m:r>
                                <a:rPr lang="en-US" sz="2400" b="1" i="1">
                                  <a:solidFill>
                                    <a:schemeClr val="tx1">
                                      <a:lumMod val="75000"/>
                                      <a:lumOff val="25000"/>
                                    </a:schemeClr>
                                  </a:solidFill>
                                  <a:latin typeface="Cambria Math" charset="0"/>
                                </a:rPr>
                                <m:t>𝜷</m:t>
                              </m:r>
                            </m:e>
                          </m:d>
                        </m:e>
                      </m:func>
                    </m:oMath>
                  </m:oMathPara>
                </a14:m>
                <a:endParaRPr lang="en-US" dirty="0">
                  <a:solidFill>
                    <a:schemeClr val="tx1">
                      <a:lumMod val="75000"/>
                      <a:lumOff val="25000"/>
                    </a:schemeClr>
                  </a:solidFill>
                </a:endParaRPr>
              </a:p>
            </p:txBody>
          </p:sp>
        </mc:Choice>
        <mc:Fallback xmlns="">
          <p:sp>
            <p:nvSpPr>
              <p:cNvPr id="39" name="Rectangle 38"/>
              <p:cNvSpPr>
                <a:spLocks noRot="1" noChangeAspect="1" noMove="1" noResize="1" noEditPoints="1" noAdjustHandles="1" noChangeArrowheads="1" noChangeShapeType="1" noTextEdit="1"/>
              </p:cNvSpPr>
              <p:nvPr/>
            </p:nvSpPr>
            <p:spPr>
              <a:xfrm>
                <a:off x="7513772" y="1180700"/>
                <a:ext cx="3872214" cy="520079"/>
              </a:xfrm>
              <a:prstGeom prst="rect">
                <a:avLst/>
              </a:prstGeom>
              <a:blipFill rotWithShape="0">
                <a:blip r:embed="rId7"/>
                <a:stretch>
                  <a:fillRect/>
                </a:stretch>
              </a:blipFill>
            </p:spPr>
            <p:txBody>
              <a:bodyPr/>
              <a:lstStyle/>
              <a:p>
                <a:r>
                  <a:rPr lang="en-US">
                    <a:noFill/>
                  </a:rPr>
                  <a:t> </a:t>
                </a:r>
              </a:p>
            </p:txBody>
          </p:sp>
        </mc:Fallback>
      </mc:AlternateContent>
      <p:grpSp>
        <p:nvGrpSpPr>
          <p:cNvPr id="41" name="Group 40"/>
          <p:cNvGrpSpPr/>
          <p:nvPr/>
        </p:nvGrpSpPr>
        <p:grpSpPr>
          <a:xfrm>
            <a:off x="6397212" y="3312174"/>
            <a:ext cx="3249927" cy="3288314"/>
            <a:chOff x="1655805" y="2662545"/>
            <a:chExt cx="3249927" cy="3288314"/>
          </a:xfrm>
        </p:grpSpPr>
        <p:grpSp>
          <p:nvGrpSpPr>
            <p:cNvPr id="42" name="Group 41"/>
            <p:cNvGrpSpPr/>
            <p:nvPr/>
          </p:nvGrpSpPr>
          <p:grpSpPr>
            <a:xfrm>
              <a:off x="1655805" y="2674847"/>
              <a:ext cx="3101546" cy="3276012"/>
              <a:chOff x="1655805" y="2674847"/>
              <a:chExt cx="3101546" cy="3276012"/>
            </a:xfrm>
          </p:grpSpPr>
          <p:cxnSp>
            <p:nvCxnSpPr>
              <p:cNvPr id="45" name="Straight Arrow Connector 44"/>
              <p:cNvCxnSpPr/>
              <p:nvPr/>
            </p:nvCxnSpPr>
            <p:spPr>
              <a:xfrm flipV="1">
                <a:off x="1655805" y="4880919"/>
                <a:ext cx="3101546" cy="12357"/>
              </a:xfrm>
              <a:prstGeom prst="straightConnector1">
                <a:avLst/>
              </a:prstGeom>
              <a:ln>
                <a:solidFill>
                  <a:schemeClr val="tx1">
                    <a:lumMod val="75000"/>
                    <a:lumOff val="25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p:nvPr/>
            </p:nvCxnSpPr>
            <p:spPr>
              <a:xfrm flipH="1" flipV="1">
                <a:off x="2782398" y="2674847"/>
                <a:ext cx="18859" cy="3276012"/>
              </a:xfrm>
              <a:prstGeom prst="straightConnector1">
                <a:avLst/>
              </a:prstGeom>
              <a:ln>
                <a:solidFill>
                  <a:schemeClr val="tx1">
                    <a:lumMod val="75000"/>
                    <a:lumOff val="25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43" name="TextBox 42"/>
                <p:cNvSpPr txBox="1"/>
                <p:nvPr/>
              </p:nvSpPr>
              <p:spPr>
                <a:xfrm>
                  <a:off x="4441374" y="4978399"/>
                  <a:ext cx="46435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𝛽</m:t>
                            </m:r>
                          </m:e>
                          <m:sub>
                            <m:r>
                              <a:rPr lang="en-US" b="0" i="1" smtClean="0">
                                <a:latin typeface="Cambria Math" charset="0"/>
                              </a:rPr>
                              <m:t>1</m:t>
                            </m:r>
                          </m:sub>
                        </m:sSub>
                      </m:oMath>
                    </m:oMathPara>
                  </a14:m>
                  <a:endParaRPr lang="en-US" dirty="0"/>
                </a:p>
              </p:txBody>
            </p:sp>
          </mc:Choice>
          <mc:Fallback xmlns="">
            <p:sp>
              <p:nvSpPr>
                <p:cNvPr id="43" name="TextBox 42"/>
                <p:cNvSpPr txBox="1">
                  <a:spLocks noRot="1" noChangeAspect="1" noMove="1" noResize="1" noEditPoints="1" noAdjustHandles="1" noChangeArrowheads="1" noChangeShapeType="1" noTextEdit="1"/>
                </p:cNvSpPr>
                <p:nvPr/>
              </p:nvSpPr>
              <p:spPr>
                <a:xfrm>
                  <a:off x="4441374" y="4978399"/>
                  <a:ext cx="464358" cy="369332"/>
                </a:xfrm>
                <a:prstGeom prst="rect">
                  <a:avLst/>
                </a:prstGeom>
                <a:blipFill rotWithShape="0">
                  <a:blip r:embed="rId8"/>
                  <a:stretch>
                    <a:fillRect b="-13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p:cNvSpPr txBox="1"/>
                <p:nvPr/>
              </p:nvSpPr>
              <p:spPr>
                <a:xfrm>
                  <a:off x="2313074" y="2662545"/>
                  <a:ext cx="46968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𝛽</m:t>
                            </m:r>
                          </m:e>
                          <m:sub>
                            <m:r>
                              <a:rPr lang="en-US" b="0" i="1" smtClean="0">
                                <a:latin typeface="Cambria Math" charset="0"/>
                              </a:rPr>
                              <m:t>2</m:t>
                            </m:r>
                          </m:sub>
                        </m:sSub>
                      </m:oMath>
                    </m:oMathPara>
                  </a14:m>
                  <a:endParaRPr lang="en-US" dirty="0"/>
                </a:p>
              </p:txBody>
            </p:sp>
          </mc:Choice>
          <mc:Fallback xmlns="">
            <p:sp>
              <p:nvSpPr>
                <p:cNvPr id="44" name="TextBox 43"/>
                <p:cNvSpPr txBox="1">
                  <a:spLocks noRot="1" noChangeAspect="1" noMove="1" noResize="1" noEditPoints="1" noAdjustHandles="1" noChangeArrowheads="1" noChangeShapeType="1" noTextEdit="1"/>
                </p:cNvSpPr>
                <p:nvPr/>
              </p:nvSpPr>
              <p:spPr>
                <a:xfrm>
                  <a:off x="2313074" y="2662545"/>
                  <a:ext cx="469680" cy="369332"/>
                </a:xfrm>
                <a:prstGeom prst="rect">
                  <a:avLst/>
                </a:prstGeom>
                <a:blipFill rotWithShape="0">
                  <a:blip r:embed="rId9"/>
                  <a:stretch>
                    <a:fillRect b="-13115"/>
                  </a:stretch>
                </a:blipFill>
              </p:spPr>
              <p:txBody>
                <a:bodyPr/>
                <a:lstStyle/>
                <a:p>
                  <a:r>
                    <a:rPr lang="en-US">
                      <a:noFill/>
                    </a:rPr>
                    <a:t> </a:t>
                  </a:r>
                </a:p>
              </p:txBody>
            </p:sp>
          </mc:Fallback>
        </mc:AlternateContent>
      </p:grpSp>
      <p:grpSp>
        <p:nvGrpSpPr>
          <p:cNvPr id="5" name="Group 4"/>
          <p:cNvGrpSpPr/>
          <p:nvPr/>
        </p:nvGrpSpPr>
        <p:grpSpPr>
          <a:xfrm>
            <a:off x="1135178" y="4568817"/>
            <a:ext cx="1876786" cy="1517634"/>
            <a:chOff x="1135178" y="4568817"/>
            <a:chExt cx="1876786" cy="1517634"/>
          </a:xfrm>
        </p:grpSpPr>
        <p:sp>
          <p:nvSpPr>
            <p:cNvPr id="4" name="Oval 3"/>
            <p:cNvSpPr>
              <a:spLocks noChangeAspect="1"/>
            </p:cNvSpPr>
            <p:nvPr/>
          </p:nvSpPr>
          <p:spPr>
            <a:xfrm>
              <a:off x="1135178" y="4568817"/>
              <a:ext cx="1517904" cy="1517634"/>
            </a:xfrm>
            <a:prstGeom prst="ellipse">
              <a:avLst/>
            </a:prstGeom>
            <a:noFill/>
            <a:ln w="25400">
              <a:solidFill>
                <a:schemeClr val="tx2">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TextBox 36"/>
            <p:cNvSpPr txBox="1"/>
            <p:nvPr/>
          </p:nvSpPr>
          <p:spPr>
            <a:xfrm>
              <a:off x="2703866" y="4970865"/>
              <a:ext cx="308098" cy="369332"/>
            </a:xfrm>
            <a:prstGeom prst="rect">
              <a:avLst/>
            </a:prstGeom>
            <a:noFill/>
          </p:spPr>
          <p:txBody>
            <a:bodyPr wrap="none" rtlCol="0">
              <a:spAutoFit/>
            </a:bodyPr>
            <a:lstStyle/>
            <a:p>
              <a:r>
                <a:rPr lang="en-US" dirty="0"/>
                <a:t>C</a:t>
              </a:r>
            </a:p>
          </p:txBody>
        </p:sp>
      </p:grpSp>
      <p:grpSp>
        <p:nvGrpSpPr>
          <p:cNvPr id="40" name="Group 39"/>
          <p:cNvGrpSpPr/>
          <p:nvPr/>
        </p:nvGrpSpPr>
        <p:grpSpPr>
          <a:xfrm rot="641389">
            <a:off x="6908401" y="3396792"/>
            <a:ext cx="4747059" cy="1567301"/>
            <a:chOff x="6547071" y="3213882"/>
            <a:chExt cx="4747059" cy="1567301"/>
          </a:xfrm>
        </p:grpSpPr>
        <p:grpSp>
          <p:nvGrpSpPr>
            <p:cNvPr id="49" name="Group 48"/>
            <p:cNvGrpSpPr/>
            <p:nvPr/>
          </p:nvGrpSpPr>
          <p:grpSpPr>
            <a:xfrm>
              <a:off x="6547071" y="3213882"/>
              <a:ext cx="4747059" cy="1567301"/>
              <a:chOff x="6547071" y="3213882"/>
              <a:chExt cx="4747059" cy="1567301"/>
            </a:xfrm>
          </p:grpSpPr>
          <p:grpSp>
            <p:nvGrpSpPr>
              <p:cNvPr id="51" name="Group 50"/>
              <p:cNvGrpSpPr/>
              <p:nvPr/>
            </p:nvGrpSpPr>
            <p:grpSpPr>
              <a:xfrm>
                <a:off x="8404272" y="4049503"/>
                <a:ext cx="747962" cy="426692"/>
                <a:chOff x="3606026" y="2722340"/>
                <a:chExt cx="747962" cy="426692"/>
              </a:xfrm>
            </p:grpSpPr>
            <mc:AlternateContent xmlns:mc="http://schemas.openxmlformats.org/markup-compatibility/2006" xmlns:a14="http://schemas.microsoft.com/office/drawing/2010/main">
              <mc:Choice Requires="a14">
                <p:sp>
                  <p:nvSpPr>
                    <p:cNvPr id="58" name="TextBox 57"/>
                    <p:cNvSpPr txBox="1"/>
                    <p:nvPr/>
                  </p:nvSpPr>
                  <p:spPr>
                    <a:xfrm rot="20789895">
                      <a:off x="3606026" y="2764696"/>
                      <a:ext cx="747962" cy="38433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acc>
                                  <m:accPr>
                                    <m:chr m:val="̂"/>
                                    <m:ctrlPr>
                                      <a:rPr lang="en-US" b="0" i="1" smtClean="0">
                                        <a:latin typeface="Cambria Math" panose="02040503050406030204" pitchFamily="18" charset="0"/>
                                      </a:rPr>
                                    </m:ctrlPr>
                                  </m:accPr>
                                  <m:e>
                                    <m:r>
                                      <a:rPr lang="en-US" b="0" i="1" smtClean="0">
                                        <a:latin typeface="Cambria Math" charset="0"/>
                                      </a:rPr>
                                      <m:t>𝛽</m:t>
                                    </m:r>
                                  </m:e>
                                </m:acc>
                              </m:e>
                              <m:sup>
                                <m:r>
                                  <a:rPr lang="en-US" b="0" i="1" smtClean="0">
                                    <a:latin typeface="Cambria Math" charset="0"/>
                                  </a:rPr>
                                  <m:t>𝑀𝑆𝐸</m:t>
                                </m:r>
                              </m:sup>
                            </m:sSup>
                          </m:oMath>
                        </m:oMathPara>
                      </a14:m>
                      <a:endParaRPr lang="en-US" dirty="0"/>
                    </a:p>
                  </p:txBody>
                </p:sp>
              </mc:Choice>
              <mc:Fallback xmlns="">
                <p:sp>
                  <p:nvSpPr>
                    <p:cNvPr id="58" name="TextBox 57"/>
                    <p:cNvSpPr txBox="1">
                      <a:spLocks noRot="1" noChangeAspect="1" noMove="1" noResize="1" noEditPoints="1" noAdjustHandles="1" noChangeArrowheads="1" noChangeShapeType="1" noTextEdit="1"/>
                    </p:cNvSpPr>
                    <p:nvPr/>
                  </p:nvSpPr>
                  <p:spPr>
                    <a:xfrm rot="20789895">
                      <a:off x="3606026" y="2764696"/>
                      <a:ext cx="747962" cy="384336"/>
                    </a:xfrm>
                    <a:prstGeom prst="rect">
                      <a:avLst/>
                    </a:prstGeom>
                    <a:blipFill rotWithShape="0">
                      <a:blip r:embed="rId10"/>
                      <a:stretch>
                        <a:fillRect t="-4286" b="-10000"/>
                      </a:stretch>
                    </a:blipFill>
                  </p:spPr>
                  <p:txBody>
                    <a:bodyPr/>
                    <a:lstStyle/>
                    <a:p>
                      <a:r>
                        <a:rPr lang="en-US">
                          <a:noFill/>
                        </a:rPr>
                        <a:t> </a:t>
                      </a:r>
                    </a:p>
                  </p:txBody>
                </p:sp>
              </mc:Fallback>
            </mc:AlternateContent>
            <p:sp>
              <p:nvSpPr>
                <p:cNvPr id="59" name="Oval 58"/>
                <p:cNvSpPr>
                  <a:spLocks noChangeAspect="1"/>
                </p:cNvSpPr>
                <p:nvPr/>
              </p:nvSpPr>
              <p:spPr>
                <a:xfrm>
                  <a:off x="4076794" y="2722340"/>
                  <a:ext cx="45561" cy="45720"/>
                </a:xfrm>
                <a:prstGeom prst="ellips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2" name="Group 51"/>
              <p:cNvGrpSpPr/>
              <p:nvPr/>
            </p:nvGrpSpPr>
            <p:grpSpPr>
              <a:xfrm>
                <a:off x="6547071" y="3213882"/>
                <a:ext cx="4747059" cy="1567301"/>
                <a:chOff x="6501510" y="3217318"/>
                <a:chExt cx="4747059" cy="1567301"/>
              </a:xfrm>
            </p:grpSpPr>
            <p:grpSp>
              <p:nvGrpSpPr>
                <p:cNvPr id="53" name="Group 52"/>
                <p:cNvGrpSpPr/>
                <p:nvPr/>
              </p:nvGrpSpPr>
              <p:grpSpPr>
                <a:xfrm>
                  <a:off x="6501510" y="3217318"/>
                  <a:ext cx="4747059" cy="1567301"/>
                  <a:chOff x="1752276" y="1849318"/>
                  <a:chExt cx="4747059" cy="1567301"/>
                </a:xfrm>
              </p:grpSpPr>
              <p:sp>
                <p:nvSpPr>
                  <p:cNvPr id="55" name="Oval 54"/>
                  <p:cNvSpPr/>
                  <p:nvPr/>
                </p:nvSpPr>
                <p:spPr>
                  <a:xfrm rot="18916619">
                    <a:off x="3218979" y="2448760"/>
                    <a:ext cx="1755020" cy="577602"/>
                  </a:xfrm>
                  <a:prstGeom prst="ellipse">
                    <a:avLst/>
                  </a:prstGeom>
                  <a:noFill/>
                  <a:ln w="28575">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p:cNvSpPr/>
                  <p:nvPr/>
                </p:nvSpPr>
                <p:spPr>
                  <a:xfrm rot="18916619">
                    <a:off x="2192409" y="1974795"/>
                    <a:ext cx="3897644" cy="1286856"/>
                  </a:xfrm>
                  <a:prstGeom prst="ellipse">
                    <a:avLst/>
                  </a:prstGeom>
                  <a:noFill/>
                  <a:ln w="28575">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Oval 56"/>
                  <p:cNvSpPr/>
                  <p:nvPr/>
                </p:nvSpPr>
                <p:spPr>
                  <a:xfrm rot="18916619">
                    <a:off x="1752276" y="1849318"/>
                    <a:ext cx="4747059" cy="1567301"/>
                  </a:xfrm>
                  <a:prstGeom prst="ellipse">
                    <a:avLst/>
                  </a:prstGeom>
                  <a:noFill/>
                  <a:ln w="28575">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54" name="Oval 53"/>
                <p:cNvSpPr/>
                <p:nvPr/>
              </p:nvSpPr>
              <p:spPr>
                <a:xfrm rot="18916619">
                  <a:off x="7590616" y="3704259"/>
                  <a:ext cx="2532887" cy="833609"/>
                </a:xfrm>
                <a:prstGeom prst="ellipse">
                  <a:avLst/>
                </a:prstGeom>
                <a:noFill/>
                <a:ln w="28575">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sp>
          <p:nvSpPr>
            <p:cNvPr id="50" name="TextBox 49"/>
            <p:cNvSpPr txBox="1"/>
            <p:nvPr/>
          </p:nvSpPr>
          <p:spPr>
            <a:xfrm rot="20958611">
              <a:off x="9742491" y="4121063"/>
              <a:ext cx="857927" cy="369332"/>
            </a:xfrm>
            <a:prstGeom prst="rect">
              <a:avLst/>
            </a:prstGeom>
            <a:noFill/>
          </p:spPr>
          <p:txBody>
            <a:bodyPr wrap="none" rtlCol="0">
              <a:spAutoFit/>
            </a:bodyPr>
            <a:lstStyle/>
            <a:p>
              <a:r>
                <a:rPr lang="en-US" dirty="0"/>
                <a:t>MSE=D</a:t>
              </a:r>
            </a:p>
          </p:txBody>
        </p:sp>
      </p:grpSp>
    </p:spTree>
    <p:extLst>
      <p:ext uri="{BB962C8B-B14F-4D97-AF65-F5344CB8AC3E}">
        <p14:creationId xmlns:p14="http://schemas.microsoft.com/office/powerpoint/2010/main" val="27519717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Overfitting with polynomials</a:t>
            </a:r>
          </a:p>
        </p:txBody>
      </p:sp>
      <p:sp>
        <p:nvSpPr>
          <p:cNvPr id="3" name="Slide Number Placeholder 2"/>
          <p:cNvSpPr>
            <a:spLocks noGrp="1"/>
          </p:cNvSpPr>
          <p:nvPr>
            <p:ph type="sldNum" sz="quarter" idx="12"/>
          </p:nvPr>
        </p:nvSpPr>
        <p:spPr/>
        <p:txBody>
          <a:bodyPr/>
          <a:lstStyle/>
          <a:p>
            <a:fld id="{8C616E8F-BF65-1643-9F00-FF84D0665BC6}" type="slidenum">
              <a:rPr lang="en-US" smtClean="0"/>
              <a:t>4</a:t>
            </a:fld>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688" y="600169"/>
            <a:ext cx="5019675" cy="3346450"/>
          </a:xfrm>
          <a:prstGeom prst="rect">
            <a:avLst/>
          </a:prstGeom>
        </p:spPr>
      </p:pic>
      <p:pic>
        <p:nvPicPr>
          <p:cNvPr id="5" name="Picture 4">
            <a:extLst>
              <a:ext uri="{FF2B5EF4-FFF2-40B4-BE49-F238E27FC236}">
                <a16:creationId xmlns:a16="http://schemas.microsoft.com/office/drawing/2014/main" id="{1C3266B5-E8BF-564E-9B55-6B479720D3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72919" y="663763"/>
            <a:ext cx="4993481" cy="3328987"/>
          </a:xfrm>
          <a:prstGeom prst="rect">
            <a:avLst/>
          </a:prstGeom>
        </p:spPr>
      </p:pic>
      <p:pic>
        <p:nvPicPr>
          <p:cNvPr id="7" name="Picture 6">
            <a:extLst>
              <a:ext uri="{FF2B5EF4-FFF2-40B4-BE49-F238E27FC236}">
                <a16:creationId xmlns:a16="http://schemas.microsoft.com/office/drawing/2014/main" id="{16393B2A-7EA6-7E44-976B-B92248F87A6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4831" y="3571875"/>
            <a:ext cx="4243388" cy="2828925"/>
          </a:xfrm>
          <a:prstGeom prst="rect">
            <a:avLst/>
          </a:prstGeom>
        </p:spPr>
      </p:pic>
      <p:pic>
        <p:nvPicPr>
          <p:cNvPr id="8" name="Picture 7">
            <a:extLst>
              <a:ext uri="{FF2B5EF4-FFF2-40B4-BE49-F238E27FC236}">
                <a16:creationId xmlns:a16="http://schemas.microsoft.com/office/drawing/2014/main" id="{B07FC6AD-BADB-4642-A49A-BC01D745D17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61063" y="3571875"/>
            <a:ext cx="4564856" cy="3043237"/>
          </a:xfrm>
          <a:prstGeom prst="rect">
            <a:avLst/>
          </a:prstGeom>
        </p:spPr>
      </p:pic>
    </p:spTree>
    <p:extLst>
      <p:ext uri="{BB962C8B-B14F-4D97-AF65-F5344CB8AC3E}">
        <p14:creationId xmlns:p14="http://schemas.microsoft.com/office/powerpoint/2010/main" val="102992508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9292" y="178629"/>
            <a:ext cx="11493416" cy="767276"/>
          </a:xfrm>
        </p:spPr>
        <p:txBody>
          <a:bodyPr/>
          <a:lstStyle/>
          <a:p>
            <a:r>
              <a:rPr lang="en-US" dirty="0"/>
              <a:t>The Geometry of Regularization (Ridge)</a:t>
            </a:r>
          </a:p>
        </p:txBody>
      </p:sp>
      <p:sp>
        <p:nvSpPr>
          <p:cNvPr id="3" name="Slide Number Placeholder 2"/>
          <p:cNvSpPr>
            <a:spLocks noGrp="1"/>
          </p:cNvSpPr>
          <p:nvPr>
            <p:ph type="sldNum" sz="quarter" idx="12"/>
          </p:nvPr>
        </p:nvSpPr>
        <p:spPr/>
        <p:txBody>
          <a:bodyPr/>
          <a:lstStyle/>
          <a:p>
            <a:fld id="{8C616E8F-BF65-1643-9F00-FF84D0665BC6}" type="slidenum">
              <a:rPr lang="en-US" smtClean="0"/>
              <a:t>40</a:t>
            </a:fld>
            <a:endParaRPr lang="en-US"/>
          </a:p>
        </p:txBody>
      </p:sp>
      <p:grpSp>
        <p:nvGrpSpPr>
          <p:cNvPr id="40" name="Group 39"/>
          <p:cNvGrpSpPr/>
          <p:nvPr/>
        </p:nvGrpSpPr>
        <p:grpSpPr>
          <a:xfrm>
            <a:off x="4107049" y="3115411"/>
            <a:ext cx="3249927" cy="3288314"/>
            <a:chOff x="767537" y="3109260"/>
            <a:chExt cx="3249927" cy="3288314"/>
          </a:xfrm>
        </p:grpSpPr>
        <p:grpSp>
          <p:nvGrpSpPr>
            <p:cNvPr id="49" name="Group 48"/>
            <p:cNvGrpSpPr/>
            <p:nvPr/>
          </p:nvGrpSpPr>
          <p:grpSpPr>
            <a:xfrm>
              <a:off x="767537" y="3121562"/>
              <a:ext cx="3249927" cy="3276012"/>
              <a:chOff x="767537" y="3121562"/>
              <a:chExt cx="3249927" cy="3276012"/>
            </a:xfrm>
          </p:grpSpPr>
          <p:grpSp>
            <p:nvGrpSpPr>
              <p:cNvPr id="51" name="Group 50"/>
              <p:cNvGrpSpPr/>
              <p:nvPr/>
            </p:nvGrpSpPr>
            <p:grpSpPr>
              <a:xfrm>
                <a:off x="767537" y="3121562"/>
                <a:ext cx="3101546" cy="3276012"/>
                <a:chOff x="1655805" y="2674847"/>
                <a:chExt cx="3101546" cy="3276012"/>
              </a:xfrm>
            </p:grpSpPr>
            <p:cxnSp>
              <p:nvCxnSpPr>
                <p:cNvPr id="53" name="Straight Arrow Connector 52"/>
                <p:cNvCxnSpPr/>
                <p:nvPr/>
              </p:nvCxnSpPr>
              <p:spPr>
                <a:xfrm flipV="1">
                  <a:off x="1655805" y="4880919"/>
                  <a:ext cx="3101546" cy="12357"/>
                </a:xfrm>
                <a:prstGeom prst="straightConnector1">
                  <a:avLst/>
                </a:prstGeom>
                <a:ln>
                  <a:solidFill>
                    <a:schemeClr val="tx1">
                      <a:lumMod val="75000"/>
                      <a:lumOff val="25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54" name="Straight Arrow Connector 53"/>
                <p:cNvCxnSpPr/>
                <p:nvPr/>
              </p:nvCxnSpPr>
              <p:spPr>
                <a:xfrm flipH="1" flipV="1">
                  <a:off x="2782398" y="2674847"/>
                  <a:ext cx="18859" cy="3276012"/>
                </a:xfrm>
                <a:prstGeom prst="straightConnector1">
                  <a:avLst/>
                </a:prstGeom>
                <a:ln>
                  <a:solidFill>
                    <a:schemeClr val="tx1">
                      <a:lumMod val="75000"/>
                      <a:lumOff val="25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52" name="TextBox 51"/>
                  <p:cNvSpPr txBox="1"/>
                  <p:nvPr/>
                </p:nvSpPr>
                <p:spPr>
                  <a:xfrm>
                    <a:off x="3553106" y="5425114"/>
                    <a:ext cx="46435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𝛽</m:t>
                              </m:r>
                            </m:e>
                            <m:sub>
                              <m:r>
                                <a:rPr lang="en-US" b="0" i="1" smtClean="0">
                                  <a:latin typeface="Cambria Math" charset="0"/>
                                </a:rPr>
                                <m:t>1</m:t>
                              </m:r>
                            </m:sub>
                          </m:sSub>
                        </m:oMath>
                      </m:oMathPara>
                    </a14:m>
                    <a:endParaRPr lang="en-US" dirty="0"/>
                  </a:p>
                </p:txBody>
              </p:sp>
            </mc:Choice>
            <mc:Fallback xmlns="">
              <p:sp>
                <p:nvSpPr>
                  <p:cNvPr id="52" name="TextBox 51"/>
                  <p:cNvSpPr txBox="1">
                    <a:spLocks noRot="1" noChangeAspect="1" noMove="1" noResize="1" noEditPoints="1" noAdjustHandles="1" noChangeArrowheads="1" noChangeShapeType="1" noTextEdit="1"/>
                  </p:cNvSpPr>
                  <p:nvPr/>
                </p:nvSpPr>
                <p:spPr>
                  <a:xfrm>
                    <a:off x="3553106" y="5425114"/>
                    <a:ext cx="464358" cy="369332"/>
                  </a:xfrm>
                  <a:prstGeom prst="rect">
                    <a:avLst/>
                  </a:prstGeom>
                  <a:blipFill rotWithShape="0">
                    <a:blip r:embed="rId2"/>
                    <a:stretch>
                      <a:fillRect b="-11475"/>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50" name="TextBox 49"/>
                <p:cNvSpPr txBox="1"/>
                <p:nvPr/>
              </p:nvSpPr>
              <p:spPr>
                <a:xfrm>
                  <a:off x="1424806" y="3109260"/>
                  <a:ext cx="46968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𝛽</m:t>
                            </m:r>
                          </m:e>
                          <m:sub>
                            <m:r>
                              <a:rPr lang="en-US" b="0" i="1" smtClean="0">
                                <a:latin typeface="Cambria Math" charset="0"/>
                              </a:rPr>
                              <m:t>2</m:t>
                            </m:r>
                          </m:sub>
                        </m:sSub>
                      </m:oMath>
                    </m:oMathPara>
                  </a14:m>
                  <a:endParaRPr lang="en-US" dirty="0"/>
                </a:p>
              </p:txBody>
            </p:sp>
          </mc:Choice>
          <mc:Fallback xmlns="">
            <p:sp>
              <p:nvSpPr>
                <p:cNvPr id="50" name="TextBox 49"/>
                <p:cNvSpPr txBox="1">
                  <a:spLocks noRot="1" noChangeAspect="1" noMove="1" noResize="1" noEditPoints="1" noAdjustHandles="1" noChangeArrowheads="1" noChangeShapeType="1" noTextEdit="1"/>
                </p:cNvSpPr>
                <p:nvPr/>
              </p:nvSpPr>
              <p:spPr>
                <a:xfrm>
                  <a:off x="1424806" y="3109260"/>
                  <a:ext cx="469680" cy="369332"/>
                </a:xfrm>
                <a:prstGeom prst="rect">
                  <a:avLst/>
                </a:prstGeom>
                <a:blipFill rotWithShape="0">
                  <a:blip r:embed="rId3"/>
                  <a:stretch>
                    <a:fillRect b="-13115"/>
                  </a:stretch>
                </a:blipFill>
              </p:spPr>
              <p:txBody>
                <a:bodyPr/>
                <a:lstStyle/>
                <a:p>
                  <a:r>
                    <a:rPr lang="en-US">
                      <a:noFill/>
                    </a:rPr>
                    <a:t> </a:t>
                  </a:r>
                </a:p>
              </p:txBody>
            </p:sp>
          </mc:Fallback>
        </mc:AlternateContent>
      </p:grpSp>
      <p:grpSp>
        <p:nvGrpSpPr>
          <p:cNvPr id="56" name="Group 55"/>
          <p:cNvGrpSpPr/>
          <p:nvPr/>
        </p:nvGrpSpPr>
        <p:grpSpPr>
          <a:xfrm rot="641389">
            <a:off x="4751268" y="2601396"/>
            <a:ext cx="4747059" cy="1567301"/>
            <a:chOff x="6547071" y="3213882"/>
            <a:chExt cx="4747059" cy="1567301"/>
          </a:xfrm>
        </p:grpSpPr>
        <p:grpSp>
          <p:nvGrpSpPr>
            <p:cNvPr id="57" name="Group 56"/>
            <p:cNvGrpSpPr/>
            <p:nvPr/>
          </p:nvGrpSpPr>
          <p:grpSpPr>
            <a:xfrm>
              <a:off x="6547071" y="3213882"/>
              <a:ext cx="4747059" cy="1567301"/>
              <a:chOff x="6547071" y="3213882"/>
              <a:chExt cx="4747059" cy="1567301"/>
            </a:xfrm>
          </p:grpSpPr>
          <p:grpSp>
            <p:nvGrpSpPr>
              <p:cNvPr id="59" name="Group 58"/>
              <p:cNvGrpSpPr/>
              <p:nvPr/>
            </p:nvGrpSpPr>
            <p:grpSpPr>
              <a:xfrm>
                <a:off x="8404272" y="4049503"/>
                <a:ext cx="747962" cy="426692"/>
                <a:chOff x="3606026" y="2722340"/>
                <a:chExt cx="747962" cy="426692"/>
              </a:xfrm>
            </p:grpSpPr>
            <mc:AlternateContent xmlns:mc="http://schemas.openxmlformats.org/markup-compatibility/2006" xmlns:a14="http://schemas.microsoft.com/office/drawing/2010/main">
              <mc:Choice Requires="a14">
                <p:sp>
                  <p:nvSpPr>
                    <p:cNvPr id="66" name="TextBox 65"/>
                    <p:cNvSpPr txBox="1"/>
                    <p:nvPr/>
                  </p:nvSpPr>
                  <p:spPr>
                    <a:xfrm rot="20958611">
                      <a:off x="3606026" y="2764696"/>
                      <a:ext cx="747962" cy="38433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acc>
                                  <m:accPr>
                                    <m:chr m:val="̂"/>
                                    <m:ctrlPr>
                                      <a:rPr lang="en-US" b="0" i="1" smtClean="0">
                                        <a:latin typeface="Cambria Math" panose="02040503050406030204" pitchFamily="18" charset="0"/>
                                      </a:rPr>
                                    </m:ctrlPr>
                                  </m:accPr>
                                  <m:e>
                                    <m:r>
                                      <a:rPr lang="en-US" b="0" i="1" smtClean="0">
                                        <a:latin typeface="Cambria Math" charset="0"/>
                                      </a:rPr>
                                      <m:t>𝛽</m:t>
                                    </m:r>
                                  </m:e>
                                </m:acc>
                              </m:e>
                              <m:sup>
                                <m:r>
                                  <a:rPr lang="en-US" b="0" i="1" smtClean="0">
                                    <a:latin typeface="Cambria Math" charset="0"/>
                                  </a:rPr>
                                  <m:t>𝑀𝑆𝐸</m:t>
                                </m:r>
                              </m:sup>
                            </m:sSup>
                          </m:oMath>
                        </m:oMathPara>
                      </a14:m>
                      <a:endParaRPr lang="en-US" dirty="0"/>
                    </a:p>
                  </p:txBody>
                </p:sp>
              </mc:Choice>
              <mc:Fallback xmlns="">
                <p:sp>
                  <p:nvSpPr>
                    <p:cNvPr id="66" name="TextBox 65"/>
                    <p:cNvSpPr txBox="1">
                      <a:spLocks noRot="1" noChangeAspect="1" noMove="1" noResize="1" noEditPoints="1" noAdjustHandles="1" noChangeArrowheads="1" noChangeShapeType="1" noTextEdit="1"/>
                    </p:cNvSpPr>
                    <p:nvPr/>
                  </p:nvSpPr>
                  <p:spPr>
                    <a:xfrm rot="20958611">
                      <a:off x="3606026" y="2764696"/>
                      <a:ext cx="747962" cy="384336"/>
                    </a:xfrm>
                    <a:prstGeom prst="rect">
                      <a:avLst/>
                    </a:prstGeom>
                    <a:blipFill rotWithShape="0">
                      <a:blip r:embed="rId4"/>
                      <a:stretch>
                        <a:fillRect t="-7937" b="-12698"/>
                      </a:stretch>
                    </a:blipFill>
                  </p:spPr>
                  <p:txBody>
                    <a:bodyPr/>
                    <a:lstStyle/>
                    <a:p>
                      <a:r>
                        <a:rPr lang="en-US">
                          <a:noFill/>
                        </a:rPr>
                        <a:t> </a:t>
                      </a:r>
                    </a:p>
                  </p:txBody>
                </p:sp>
              </mc:Fallback>
            </mc:AlternateContent>
            <p:sp>
              <p:nvSpPr>
                <p:cNvPr id="67" name="Oval 66"/>
                <p:cNvSpPr>
                  <a:spLocks noChangeAspect="1"/>
                </p:cNvSpPr>
                <p:nvPr/>
              </p:nvSpPr>
              <p:spPr>
                <a:xfrm>
                  <a:off x="4076794" y="2722340"/>
                  <a:ext cx="45561" cy="45720"/>
                </a:xfrm>
                <a:prstGeom prst="ellips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60" name="Group 59"/>
              <p:cNvGrpSpPr/>
              <p:nvPr/>
            </p:nvGrpSpPr>
            <p:grpSpPr>
              <a:xfrm>
                <a:off x="6547071" y="3213882"/>
                <a:ext cx="4747059" cy="1567301"/>
                <a:chOff x="6501510" y="3217318"/>
                <a:chExt cx="4747059" cy="1567301"/>
              </a:xfrm>
            </p:grpSpPr>
            <p:grpSp>
              <p:nvGrpSpPr>
                <p:cNvPr id="61" name="Group 60"/>
                <p:cNvGrpSpPr/>
                <p:nvPr/>
              </p:nvGrpSpPr>
              <p:grpSpPr>
                <a:xfrm>
                  <a:off x="6501510" y="3217318"/>
                  <a:ext cx="4747059" cy="1567301"/>
                  <a:chOff x="1752276" y="1849318"/>
                  <a:chExt cx="4747059" cy="1567301"/>
                </a:xfrm>
              </p:grpSpPr>
              <p:sp>
                <p:nvSpPr>
                  <p:cNvPr id="63" name="Oval 62"/>
                  <p:cNvSpPr/>
                  <p:nvPr/>
                </p:nvSpPr>
                <p:spPr>
                  <a:xfrm rot="18916619">
                    <a:off x="3218979" y="2448760"/>
                    <a:ext cx="1755020" cy="577602"/>
                  </a:xfrm>
                  <a:prstGeom prst="ellipse">
                    <a:avLst/>
                  </a:prstGeom>
                  <a:noFill/>
                  <a:ln w="28575">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 name="Oval 63"/>
                  <p:cNvSpPr/>
                  <p:nvPr/>
                </p:nvSpPr>
                <p:spPr>
                  <a:xfrm rot="18916619">
                    <a:off x="2192409" y="1974795"/>
                    <a:ext cx="3897644" cy="1286856"/>
                  </a:xfrm>
                  <a:prstGeom prst="ellipse">
                    <a:avLst/>
                  </a:prstGeom>
                  <a:noFill/>
                  <a:ln w="28575">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Oval 64"/>
                  <p:cNvSpPr/>
                  <p:nvPr/>
                </p:nvSpPr>
                <p:spPr>
                  <a:xfrm rot="18916619">
                    <a:off x="1752276" y="1849318"/>
                    <a:ext cx="4747059" cy="1567301"/>
                  </a:xfrm>
                  <a:prstGeom prst="ellipse">
                    <a:avLst/>
                  </a:prstGeom>
                  <a:noFill/>
                  <a:ln w="28575">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62" name="Oval 61"/>
                <p:cNvSpPr/>
                <p:nvPr/>
              </p:nvSpPr>
              <p:spPr>
                <a:xfrm rot="18916619">
                  <a:off x="7590616" y="3704259"/>
                  <a:ext cx="2532887" cy="833609"/>
                </a:xfrm>
                <a:prstGeom prst="ellipse">
                  <a:avLst/>
                </a:prstGeom>
                <a:noFill/>
                <a:ln w="28575">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sp>
          <p:nvSpPr>
            <p:cNvPr id="58" name="TextBox 57"/>
            <p:cNvSpPr txBox="1"/>
            <p:nvPr/>
          </p:nvSpPr>
          <p:spPr>
            <a:xfrm rot="20958611">
              <a:off x="9742491" y="4121063"/>
              <a:ext cx="857927" cy="369332"/>
            </a:xfrm>
            <a:prstGeom prst="rect">
              <a:avLst/>
            </a:prstGeom>
            <a:noFill/>
          </p:spPr>
          <p:txBody>
            <a:bodyPr wrap="none" rtlCol="0">
              <a:spAutoFit/>
            </a:bodyPr>
            <a:lstStyle/>
            <a:p>
              <a:r>
                <a:rPr lang="en-US" dirty="0"/>
                <a:t>MSE=D</a:t>
              </a:r>
            </a:p>
          </p:txBody>
        </p:sp>
      </p:grpSp>
      <p:sp>
        <p:nvSpPr>
          <p:cNvPr id="55" name="Oval 54"/>
          <p:cNvSpPr>
            <a:spLocks noChangeAspect="1"/>
          </p:cNvSpPr>
          <p:nvPr/>
        </p:nvSpPr>
        <p:spPr>
          <a:xfrm>
            <a:off x="4493549" y="4515956"/>
            <a:ext cx="1651406" cy="1651112"/>
          </a:xfrm>
          <a:prstGeom prst="ellipse">
            <a:avLst/>
          </a:prstGeom>
          <a:noFill/>
          <a:ln w="25400">
            <a:solidFill>
              <a:schemeClr val="tx2">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TextBox 67"/>
          <p:cNvSpPr txBox="1"/>
          <p:nvPr/>
        </p:nvSpPr>
        <p:spPr>
          <a:xfrm>
            <a:off x="6062237" y="5025894"/>
            <a:ext cx="335196" cy="369332"/>
          </a:xfrm>
          <a:prstGeom prst="rect">
            <a:avLst/>
          </a:prstGeom>
          <a:noFill/>
        </p:spPr>
        <p:txBody>
          <a:bodyPr wrap="square" rtlCol="0">
            <a:spAutoFit/>
          </a:bodyPr>
          <a:lstStyle/>
          <a:p>
            <a:r>
              <a:rPr lang="en-US" dirty="0"/>
              <a:t>C</a:t>
            </a:r>
          </a:p>
        </p:txBody>
      </p:sp>
    </p:spTree>
    <p:extLst>
      <p:ext uri="{BB962C8B-B14F-4D97-AF65-F5344CB8AC3E}">
        <p14:creationId xmlns:p14="http://schemas.microsoft.com/office/powerpoint/2010/main" val="377748427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9292" y="178629"/>
            <a:ext cx="11493416" cy="767276"/>
          </a:xfrm>
        </p:spPr>
        <p:txBody>
          <a:bodyPr/>
          <a:lstStyle/>
          <a:p>
            <a:r>
              <a:rPr lang="en-US" dirty="0"/>
              <a:t>The Geometry of Regularization</a:t>
            </a:r>
          </a:p>
        </p:txBody>
      </p:sp>
      <p:sp>
        <p:nvSpPr>
          <p:cNvPr id="4" name="Slide Number Placeholder 3"/>
          <p:cNvSpPr>
            <a:spLocks noGrp="1"/>
          </p:cNvSpPr>
          <p:nvPr>
            <p:ph type="sldNum" sz="quarter" idx="12"/>
          </p:nvPr>
        </p:nvSpPr>
        <p:spPr/>
        <p:txBody>
          <a:bodyPr/>
          <a:lstStyle/>
          <a:p>
            <a:fld id="{8C616E8F-BF65-1643-9F00-FF84D0665BC6}" type="slidenum">
              <a:rPr lang="en-US" smtClean="0"/>
              <a:t>41</a:t>
            </a:fld>
            <a:endParaRPr lang="en-US"/>
          </a:p>
        </p:txBody>
      </p:sp>
      <p:grpSp>
        <p:nvGrpSpPr>
          <p:cNvPr id="3" name="Group 2"/>
          <p:cNvGrpSpPr/>
          <p:nvPr/>
        </p:nvGrpSpPr>
        <p:grpSpPr>
          <a:xfrm>
            <a:off x="5880431" y="2255032"/>
            <a:ext cx="5391278" cy="3802329"/>
            <a:chOff x="4107049" y="2601396"/>
            <a:chExt cx="5391278" cy="3802329"/>
          </a:xfrm>
        </p:grpSpPr>
        <p:grpSp>
          <p:nvGrpSpPr>
            <p:cNvPr id="40" name="Group 39"/>
            <p:cNvGrpSpPr/>
            <p:nvPr/>
          </p:nvGrpSpPr>
          <p:grpSpPr>
            <a:xfrm>
              <a:off x="4107049" y="3115411"/>
              <a:ext cx="3249927" cy="3288314"/>
              <a:chOff x="767537" y="3109260"/>
              <a:chExt cx="3249927" cy="3288314"/>
            </a:xfrm>
          </p:grpSpPr>
          <p:grpSp>
            <p:nvGrpSpPr>
              <p:cNvPr id="49" name="Group 48"/>
              <p:cNvGrpSpPr/>
              <p:nvPr/>
            </p:nvGrpSpPr>
            <p:grpSpPr>
              <a:xfrm>
                <a:off x="767537" y="3121562"/>
                <a:ext cx="3249927" cy="3276012"/>
                <a:chOff x="767537" y="3121562"/>
                <a:chExt cx="3249927" cy="3276012"/>
              </a:xfrm>
            </p:grpSpPr>
            <p:grpSp>
              <p:nvGrpSpPr>
                <p:cNvPr id="51" name="Group 50"/>
                <p:cNvGrpSpPr/>
                <p:nvPr/>
              </p:nvGrpSpPr>
              <p:grpSpPr>
                <a:xfrm>
                  <a:off x="767537" y="3121562"/>
                  <a:ext cx="3101546" cy="3276012"/>
                  <a:chOff x="1655805" y="2674847"/>
                  <a:chExt cx="3101546" cy="3276012"/>
                </a:xfrm>
              </p:grpSpPr>
              <p:cxnSp>
                <p:nvCxnSpPr>
                  <p:cNvPr id="53" name="Straight Arrow Connector 52"/>
                  <p:cNvCxnSpPr/>
                  <p:nvPr/>
                </p:nvCxnSpPr>
                <p:spPr>
                  <a:xfrm flipV="1">
                    <a:off x="1655805" y="4880919"/>
                    <a:ext cx="3101546" cy="12357"/>
                  </a:xfrm>
                  <a:prstGeom prst="straightConnector1">
                    <a:avLst/>
                  </a:prstGeom>
                  <a:ln>
                    <a:solidFill>
                      <a:schemeClr val="tx1">
                        <a:lumMod val="75000"/>
                        <a:lumOff val="25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54" name="Straight Arrow Connector 53"/>
                  <p:cNvCxnSpPr/>
                  <p:nvPr/>
                </p:nvCxnSpPr>
                <p:spPr>
                  <a:xfrm flipH="1" flipV="1">
                    <a:off x="2782398" y="2674847"/>
                    <a:ext cx="18859" cy="3276012"/>
                  </a:xfrm>
                  <a:prstGeom prst="straightConnector1">
                    <a:avLst/>
                  </a:prstGeom>
                  <a:ln>
                    <a:solidFill>
                      <a:schemeClr val="tx1">
                        <a:lumMod val="75000"/>
                        <a:lumOff val="25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52" name="TextBox 51"/>
                    <p:cNvSpPr txBox="1"/>
                    <p:nvPr/>
                  </p:nvSpPr>
                  <p:spPr>
                    <a:xfrm>
                      <a:off x="3553106" y="5425114"/>
                      <a:ext cx="46435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𝛽</m:t>
                                </m:r>
                              </m:e>
                              <m:sub>
                                <m:r>
                                  <a:rPr lang="en-US" b="0" i="1" smtClean="0">
                                    <a:latin typeface="Cambria Math" charset="0"/>
                                  </a:rPr>
                                  <m:t>1</m:t>
                                </m:r>
                              </m:sub>
                            </m:sSub>
                          </m:oMath>
                        </m:oMathPara>
                      </a14:m>
                      <a:endParaRPr lang="en-US" dirty="0"/>
                    </a:p>
                  </p:txBody>
                </p:sp>
              </mc:Choice>
              <mc:Fallback xmlns="">
                <p:sp>
                  <p:nvSpPr>
                    <p:cNvPr id="52" name="TextBox 51"/>
                    <p:cNvSpPr txBox="1">
                      <a:spLocks noRot="1" noChangeAspect="1" noMove="1" noResize="1" noEditPoints="1" noAdjustHandles="1" noChangeArrowheads="1" noChangeShapeType="1" noTextEdit="1"/>
                    </p:cNvSpPr>
                    <p:nvPr/>
                  </p:nvSpPr>
                  <p:spPr>
                    <a:xfrm>
                      <a:off x="3553106" y="5425114"/>
                      <a:ext cx="464358" cy="369332"/>
                    </a:xfrm>
                    <a:prstGeom prst="rect">
                      <a:avLst/>
                    </a:prstGeom>
                    <a:blipFill rotWithShape="0">
                      <a:blip r:embed="rId2"/>
                      <a:stretch>
                        <a:fillRect b="-13115"/>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50" name="TextBox 49"/>
                  <p:cNvSpPr txBox="1"/>
                  <p:nvPr/>
                </p:nvSpPr>
                <p:spPr>
                  <a:xfrm>
                    <a:off x="1424806" y="3109260"/>
                    <a:ext cx="46968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𝛽</m:t>
                              </m:r>
                            </m:e>
                            <m:sub>
                              <m:r>
                                <a:rPr lang="en-US" b="0" i="1" smtClean="0">
                                  <a:latin typeface="Cambria Math" charset="0"/>
                                </a:rPr>
                                <m:t>2</m:t>
                              </m:r>
                            </m:sub>
                          </m:sSub>
                        </m:oMath>
                      </m:oMathPara>
                    </a14:m>
                    <a:endParaRPr lang="en-US" dirty="0"/>
                  </a:p>
                </p:txBody>
              </p:sp>
            </mc:Choice>
            <mc:Fallback xmlns="">
              <p:sp>
                <p:nvSpPr>
                  <p:cNvPr id="50" name="TextBox 49"/>
                  <p:cNvSpPr txBox="1">
                    <a:spLocks noRot="1" noChangeAspect="1" noMove="1" noResize="1" noEditPoints="1" noAdjustHandles="1" noChangeArrowheads="1" noChangeShapeType="1" noTextEdit="1"/>
                  </p:cNvSpPr>
                  <p:nvPr/>
                </p:nvSpPr>
                <p:spPr>
                  <a:xfrm>
                    <a:off x="1424806" y="3109260"/>
                    <a:ext cx="469680" cy="369332"/>
                  </a:xfrm>
                  <a:prstGeom prst="rect">
                    <a:avLst/>
                  </a:prstGeom>
                  <a:blipFill rotWithShape="0">
                    <a:blip r:embed="rId3"/>
                    <a:stretch>
                      <a:fillRect b="-13115"/>
                    </a:stretch>
                  </a:blipFill>
                </p:spPr>
                <p:txBody>
                  <a:bodyPr/>
                  <a:lstStyle/>
                  <a:p>
                    <a:r>
                      <a:rPr lang="en-US">
                        <a:noFill/>
                      </a:rPr>
                      <a:t> </a:t>
                    </a:r>
                  </a:p>
                </p:txBody>
              </p:sp>
            </mc:Fallback>
          </mc:AlternateContent>
        </p:grpSp>
        <p:grpSp>
          <p:nvGrpSpPr>
            <p:cNvPr id="56" name="Group 55"/>
            <p:cNvGrpSpPr/>
            <p:nvPr/>
          </p:nvGrpSpPr>
          <p:grpSpPr>
            <a:xfrm rot="641389">
              <a:off x="4751268" y="2601396"/>
              <a:ext cx="4747059" cy="1567301"/>
              <a:chOff x="6547071" y="3213882"/>
              <a:chExt cx="4747059" cy="1567301"/>
            </a:xfrm>
          </p:grpSpPr>
          <p:grpSp>
            <p:nvGrpSpPr>
              <p:cNvPr id="57" name="Group 56"/>
              <p:cNvGrpSpPr/>
              <p:nvPr/>
            </p:nvGrpSpPr>
            <p:grpSpPr>
              <a:xfrm>
                <a:off x="6547071" y="3213882"/>
                <a:ext cx="4747059" cy="1567301"/>
                <a:chOff x="6547071" y="3213882"/>
                <a:chExt cx="4747059" cy="1567301"/>
              </a:xfrm>
            </p:grpSpPr>
            <p:grpSp>
              <p:nvGrpSpPr>
                <p:cNvPr id="59" name="Group 58"/>
                <p:cNvGrpSpPr/>
                <p:nvPr/>
              </p:nvGrpSpPr>
              <p:grpSpPr>
                <a:xfrm>
                  <a:off x="8404272" y="4049503"/>
                  <a:ext cx="747962" cy="426692"/>
                  <a:chOff x="3606026" y="2722340"/>
                  <a:chExt cx="747962" cy="426692"/>
                </a:xfrm>
              </p:grpSpPr>
              <mc:AlternateContent xmlns:mc="http://schemas.openxmlformats.org/markup-compatibility/2006" xmlns:a14="http://schemas.microsoft.com/office/drawing/2010/main">
                <mc:Choice Requires="a14">
                  <p:sp>
                    <p:nvSpPr>
                      <p:cNvPr id="66" name="TextBox 65"/>
                      <p:cNvSpPr txBox="1"/>
                      <p:nvPr/>
                    </p:nvSpPr>
                    <p:spPr>
                      <a:xfrm rot="20958611">
                        <a:off x="3606026" y="2764696"/>
                        <a:ext cx="747962" cy="38433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acc>
                                    <m:accPr>
                                      <m:chr m:val="̂"/>
                                      <m:ctrlPr>
                                        <a:rPr lang="en-US" b="0" i="1" smtClean="0">
                                          <a:latin typeface="Cambria Math" panose="02040503050406030204" pitchFamily="18" charset="0"/>
                                        </a:rPr>
                                      </m:ctrlPr>
                                    </m:accPr>
                                    <m:e>
                                      <m:r>
                                        <a:rPr lang="en-US" b="0" i="1" smtClean="0">
                                          <a:latin typeface="Cambria Math" charset="0"/>
                                        </a:rPr>
                                        <m:t>𝛽</m:t>
                                      </m:r>
                                    </m:e>
                                  </m:acc>
                                </m:e>
                                <m:sup>
                                  <m:r>
                                    <a:rPr lang="en-US" b="0" i="1" smtClean="0">
                                      <a:latin typeface="Cambria Math" charset="0"/>
                                    </a:rPr>
                                    <m:t>𝑀𝑆𝐸</m:t>
                                  </m:r>
                                </m:sup>
                              </m:sSup>
                            </m:oMath>
                          </m:oMathPara>
                        </a14:m>
                        <a:endParaRPr lang="en-US" dirty="0"/>
                      </a:p>
                    </p:txBody>
                  </p:sp>
                </mc:Choice>
                <mc:Fallback xmlns="">
                  <p:sp>
                    <p:nvSpPr>
                      <p:cNvPr id="66" name="TextBox 65"/>
                      <p:cNvSpPr txBox="1">
                        <a:spLocks noRot="1" noChangeAspect="1" noMove="1" noResize="1" noEditPoints="1" noAdjustHandles="1" noChangeArrowheads="1" noChangeShapeType="1" noTextEdit="1"/>
                      </p:cNvSpPr>
                      <p:nvPr/>
                    </p:nvSpPr>
                    <p:spPr>
                      <a:xfrm rot="20958611">
                        <a:off x="3606026" y="2764696"/>
                        <a:ext cx="747962" cy="384336"/>
                      </a:xfrm>
                      <a:prstGeom prst="rect">
                        <a:avLst/>
                      </a:prstGeom>
                      <a:blipFill rotWithShape="0">
                        <a:blip r:embed="rId4"/>
                        <a:stretch>
                          <a:fillRect t="-7937" b="-12698"/>
                        </a:stretch>
                      </a:blipFill>
                    </p:spPr>
                    <p:txBody>
                      <a:bodyPr/>
                      <a:lstStyle/>
                      <a:p>
                        <a:r>
                          <a:rPr lang="en-US">
                            <a:noFill/>
                          </a:rPr>
                          <a:t> </a:t>
                        </a:r>
                      </a:p>
                    </p:txBody>
                  </p:sp>
                </mc:Fallback>
              </mc:AlternateContent>
              <p:sp>
                <p:nvSpPr>
                  <p:cNvPr id="67" name="Oval 66"/>
                  <p:cNvSpPr>
                    <a:spLocks noChangeAspect="1"/>
                  </p:cNvSpPr>
                  <p:nvPr/>
                </p:nvSpPr>
                <p:spPr>
                  <a:xfrm>
                    <a:off x="4076794" y="2722340"/>
                    <a:ext cx="45561" cy="45720"/>
                  </a:xfrm>
                  <a:prstGeom prst="ellips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60" name="Group 59"/>
                <p:cNvGrpSpPr/>
                <p:nvPr/>
              </p:nvGrpSpPr>
              <p:grpSpPr>
                <a:xfrm>
                  <a:off x="6547071" y="3213882"/>
                  <a:ext cx="4747059" cy="1567301"/>
                  <a:chOff x="6501510" y="3217318"/>
                  <a:chExt cx="4747059" cy="1567301"/>
                </a:xfrm>
              </p:grpSpPr>
              <p:grpSp>
                <p:nvGrpSpPr>
                  <p:cNvPr id="61" name="Group 60"/>
                  <p:cNvGrpSpPr/>
                  <p:nvPr/>
                </p:nvGrpSpPr>
                <p:grpSpPr>
                  <a:xfrm>
                    <a:off x="6501510" y="3217318"/>
                    <a:ext cx="4747059" cy="1567301"/>
                    <a:chOff x="1752276" y="1849318"/>
                    <a:chExt cx="4747059" cy="1567301"/>
                  </a:xfrm>
                </p:grpSpPr>
                <p:sp>
                  <p:nvSpPr>
                    <p:cNvPr id="63" name="Oval 62"/>
                    <p:cNvSpPr/>
                    <p:nvPr/>
                  </p:nvSpPr>
                  <p:spPr>
                    <a:xfrm rot="18916619">
                      <a:off x="3218979" y="2448760"/>
                      <a:ext cx="1755020" cy="577602"/>
                    </a:xfrm>
                    <a:prstGeom prst="ellipse">
                      <a:avLst/>
                    </a:prstGeom>
                    <a:noFill/>
                    <a:ln w="28575">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 name="Oval 63"/>
                    <p:cNvSpPr/>
                    <p:nvPr/>
                  </p:nvSpPr>
                  <p:spPr>
                    <a:xfrm rot="18916619">
                      <a:off x="2192409" y="1974795"/>
                      <a:ext cx="3897644" cy="1286856"/>
                    </a:xfrm>
                    <a:prstGeom prst="ellipse">
                      <a:avLst/>
                    </a:prstGeom>
                    <a:noFill/>
                    <a:ln w="28575">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Oval 64"/>
                    <p:cNvSpPr/>
                    <p:nvPr/>
                  </p:nvSpPr>
                  <p:spPr>
                    <a:xfrm rot="18916619">
                      <a:off x="1752276" y="1849318"/>
                      <a:ext cx="4747059" cy="1567301"/>
                    </a:xfrm>
                    <a:prstGeom prst="ellipse">
                      <a:avLst/>
                    </a:prstGeom>
                    <a:noFill/>
                    <a:ln w="28575">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62" name="Oval 61"/>
                  <p:cNvSpPr/>
                  <p:nvPr/>
                </p:nvSpPr>
                <p:spPr>
                  <a:xfrm rot="18916619">
                    <a:off x="7590616" y="3704259"/>
                    <a:ext cx="2532887" cy="833609"/>
                  </a:xfrm>
                  <a:prstGeom prst="ellipse">
                    <a:avLst/>
                  </a:prstGeom>
                  <a:noFill/>
                  <a:ln w="28575">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sp>
            <p:nvSpPr>
              <p:cNvPr id="58" name="TextBox 57"/>
              <p:cNvSpPr txBox="1"/>
              <p:nvPr/>
            </p:nvSpPr>
            <p:spPr>
              <a:xfrm rot="20958611">
                <a:off x="9742491" y="4121063"/>
                <a:ext cx="857927" cy="369332"/>
              </a:xfrm>
              <a:prstGeom prst="rect">
                <a:avLst/>
              </a:prstGeom>
              <a:noFill/>
            </p:spPr>
            <p:txBody>
              <a:bodyPr wrap="none" rtlCol="0">
                <a:spAutoFit/>
              </a:bodyPr>
              <a:lstStyle/>
              <a:p>
                <a:r>
                  <a:rPr lang="en-US" dirty="0"/>
                  <a:t>MSE=D</a:t>
                </a:r>
              </a:p>
            </p:txBody>
          </p:sp>
        </p:grpSp>
        <p:sp>
          <p:nvSpPr>
            <p:cNvPr id="55" name="Oval 54"/>
            <p:cNvSpPr>
              <a:spLocks noChangeAspect="1"/>
            </p:cNvSpPr>
            <p:nvPr/>
          </p:nvSpPr>
          <p:spPr>
            <a:xfrm>
              <a:off x="4493549" y="4515956"/>
              <a:ext cx="1651406" cy="1651112"/>
            </a:xfrm>
            <a:prstGeom prst="ellipse">
              <a:avLst/>
            </a:prstGeom>
            <a:noFill/>
            <a:ln w="2540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TextBox 67"/>
            <p:cNvSpPr txBox="1"/>
            <p:nvPr/>
          </p:nvSpPr>
          <p:spPr>
            <a:xfrm>
              <a:off x="6062237" y="5025894"/>
              <a:ext cx="335196" cy="369332"/>
            </a:xfrm>
            <a:prstGeom prst="rect">
              <a:avLst/>
            </a:prstGeom>
            <a:noFill/>
          </p:spPr>
          <p:txBody>
            <a:bodyPr wrap="square" rtlCol="0">
              <a:spAutoFit/>
            </a:bodyPr>
            <a:lstStyle/>
            <a:p>
              <a:r>
                <a:rPr lang="en-US" dirty="0"/>
                <a:t>C</a:t>
              </a:r>
            </a:p>
          </p:txBody>
        </p:sp>
      </p:grpSp>
      <p:grpSp>
        <p:nvGrpSpPr>
          <p:cNvPr id="25" name="Group 24"/>
          <p:cNvGrpSpPr/>
          <p:nvPr/>
        </p:nvGrpSpPr>
        <p:grpSpPr>
          <a:xfrm>
            <a:off x="1481151" y="2769047"/>
            <a:ext cx="3249927" cy="3288314"/>
            <a:chOff x="767537" y="3109260"/>
            <a:chExt cx="3249927" cy="3288314"/>
          </a:xfrm>
        </p:grpSpPr>
        <p:grpSp>
          <p:nvGrpSpPr>
            <p:cNvPr id="26" name="Group 25"/>
            <p:cNvGrpSpPr/>
            <p:nvPr/>
          </p:nvGrpSpPr>
          <p:grpSpPr>
            <a:xfrm>
              <a:off x="767537" y="3121562"/>
              <a:ext cx="3249927" cy="3276012"/>
              <a:chOff x="767537" y="3121562"/>
              <a:chExt cx="3249927" cy="3276012"/>
            </a:xfrm>
          </p:grpSpPr>
          <p:grpSp>
            <p:nvGrpSpPr>
              <p:cNvPr id="28" name="Group 27"/>
              <p:cNvGrpSpPr/>
              <p:nvPr/>
            </p:nvGrpSpPr>
            <p:grpSpPr>
              <a:xfrm>
                <a:off x="767537" y="3121562"/>
                <a:ext cx="3101546" cy="3276012"/>
                <a:chOff x="1655805" y="2674847"/>
                <a:chExt cx="3101546" cy="3276012"/>
              </a:xfrm>
            </p:grpSpPr>
            <p:cxnSp>
              <p:nvCxnSpPr>
                <p:cNvPr id="30" name="Straight Arrow Connector 29"/>
                <p:cNvCxnSpPr/>
                <p:nvPr/>
              </p:nvCxnSpPr>
              <p:spPr>
                <a:xfrm flipV="1">
                  <a:off x="1655805" y="4880919"/>
                  <a:ext cx="3101546" cy="12357"/>
                </a:xfrm>
                <a:prstGeom prst="straightConnector1">
                  <a:avLst/>
                </a:prstGeom>
                <a:ln>
                  <a:solidFill>
                    <a:schemeClr val="tx1">
                      <a:lumMod val="75000"/>
                      <a:lumOff val="25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flipH="1" flipV="1">
                  <a:off x="2782398" y="2674847"/>
                  <a:ext cx="18859" cy="3276012"/>
                </a:xfrm>
                <a:prstGeom prst="straightConnector1">
                  <a:avLst/>
                </a:prstGeom>
                <a:ln>
                  <a:solidFill>
                    <a:schemeClr val="tx1">
                      <a:lumMod val="75000"/>
                      <a:lumOff val="25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29" name="TextBox 28"/>
                  <p:cNvSpPr txBox="1"/>
                  <p:nvPr/>
                </p:nvSpPr>
                <p:spPr>
                  <a:xfrm>
                    <a:off x="3553106" y="5425114"/>
                    <a:ext cx="46435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𝛽</m:t>
                              </m:r>
                            </m:e>
                            <m:sub>
                              <m:r>
                                <a:rPr lang="en-US" b="0" i="1" smtClean="0">
                                  <a:latin typeface="Cambria Math" charset="0"/>
                                </a:rPr>
                                <m:t>1</m:t>
                              </m:r>
                            </m:sub>
                          </m:sSub>
                        </m:oMath>
                      </m:oMathPara>
                    </a14:m>
                    <a:endParaRPr lang="en-US" dirty="0"/>
                  </a:p>
                </p:txBody>
              </p:sp>
            </mc:Choice>
            <mc:Fallback xmlns="">
              <p:sp>
                <p:nvSpPr>
                  <p:cNvPr id="29" name="TextBox 28"/>
                  <p:cNvSpPr txBox="1">
                    <a:spLocks noRot="1" noChangeAspect="1" noMove="1" noResize="1" noEditPoints="1" noAdjustHandles="1" noChangeArrowheads="1" noChangeShapeType="1" noTextEdit="1"/>
                  </p:cNvSpPr>
                  <p:nvPr/>
                </p:nvSpPr>
                <p:spPr>
                  <a:xfrm>
                    <a:off x="3553106" y="5425114"/>
                    <a:ext cx="464358" cy="369332"/>
                  </a:xfrm>
                  <a:prstGeom prst="rect">
                    <a:avLst/>
                  </a:prstGeom>
                  <a:blipFill rotWithShape="0">
                    <a:blip r:embed="rId2"/>
                    <a:stretch>
                      <a:fillRect b="-13115"/>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27" name="TextBox 26"/>
                <p:cNvSpPr txBox="1"/>
                <p:nvPr/>
              </p:nvSpPr>
              <p:spPr>
                <a:xfrm>
                  <a:off x="1424806" y="3109260"/>
                  <a:ext cx="46968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𝛽</m:t>
                            </m:r>
                          </m:e>
                          <m:sub>
                            <m:r>
                              <a:rPr lang="en-US" b="0" i="1" smtClean="0">
                                <a:latin typeface="Cambria Math" charset="0"/>
                              </a:rPr>
                              <m:t>2</m:t>
                            </m:r>
                          </m:sub>
                        </m:sSub>
                      </m:oMath>
                    </m:oMathPara>
                  </a14:m>
                  <a:endParaRPr lang="en-US" dirty="0"/>
                </a:p>
              </p:txBody>
            </p:sp>
          </mc:Choice>
          <mc:Fallback xmlns="">
            <p:sp>
              <p:nvSpPr>
                <p:cNvPr id="27" name="TextBox 26"/>
                <p:cNvSpPr txBox="1">
                  <a:spLocks noRot="1" noChangeAspect="1" noMove="1" noResize="1" noEditPoints="1" noAdjustHandles="1" noChangeArrowheads="1" noChangeShapeType="1" noTextEdit="1"/>
                </p:cNvSpPr>
                <p:nvPr/>
              </p:nvSpPr>
              <p:spPr>
                <a:xfrm>
                  <a:off x="1424806" y="3109260"/>
                  <a:ext cx="469680" cy="369332"/>
                </a:xfrm>
                <a:prstGeom prst="rect">
                  <a:avLst/>
                </a:prstGeom>
                <a:blipFill rotWithShape="0">
                  <a:blip r:embed="rId5"/>
                  <a:stretch>
                    <a:fillRect b="-13115"/>
                  </a:stretch>
                </a:blipFill>
              </p:spPr>
              <p:txBody>
                <a:bodyPr/>
                <a:lstStyle/>
                <a:p>
                  <a:r>
                    <a:rPr lang="en-US">
                      <a:noFill/>
                    </a:rPr>
                    <a:t> </a:t>
                  </a:r>
                </a:p>
              </p:txBody>
            </p:sp>
          </mc:Fallback>
        </mc:AlternateContent>
      </p:grpSp>
      <p:grpSp>
        <p:nvGrpSpPr>
          <p:cNvPr id="32" name="Group 31"/>
          <p:cNvGrpSpPr/>
          <p:nvPr/>
        </p:nvGrpSpPr>
        <p:grpSpPr>
          <a:xfrm>
            <a:off x="1145527" y="2274400"/>
            <a:ext cx="4747059" cy="1567301"/>
            <a:chOff x="6547071" y="3213882"/>
            <a:chExt cx="4747059" cy="1567301"/>
          </a:xfrm>
        </p:grpSpPr>
        <p:grpSp>
          <p:nvGrpSpPr>
            <p:cNvPr id="33" name="Group 32"/>
            <p:cNvGrpSpPr/>
            <p:nvPr/>
          </p:nvGrpSpPr>
          <p:grpSpPr>
            <a:xfrm>
              <a:off x="6547071" y="3213882"/>
              <a:ext cx="4747059" cy="1567301"/>
              <a:chOff x="6547071" y="3213882"/>
              <a:chExt cx="4747059" cy="1567301"/>
            </a:xfrm>
          </p:grpSpPr>
          <p:grpSp>
            <p:nvGrpSpPr>
              <p:cNvPr id="35" name="Group 34"/>
              <p:cNvGrpSpPr/>
              <p:nvPr/>
            </p:nvGrpSpPr>
            <p:grpSpPr>
              <a:xfrm>
                <a:off x="8404272" y="4049503"/>
                <a:ext cx="747962" cy="426693"/>
                <a:chOff x="3606026" y="2722340"/>
                <a:chExt cx="747962" cy="426693"/>
              </a:xfrm>
            </p:grpSpPr>
            <mc:AlternateContent xmlns:mc="http://schemas.openxmlformats.org/markup-compatibility/2006" xmlns:a14="http://schemas.microsoft.com/office/drawing/2010/main">
              <mc:Choice Requires="a14">
                <p:sp>
                  <p:nvSpPr>
                    <p:cNvPr id="43" name="TextBox 42"/>
                    <p:cNvSpPr txBox="1"/>
                    <p:nvPr/>
                  </p:nvSpPr>
                  <p:spPr>
                    <a:xfrm>
                      <a:off x="3606026" y="2764697"/>
                      <a:ext cx="747962" cy="38433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acc>
                                  <m:accPr>
                                    <m:chr m:val="̂"/>
                                    <m:ctrlPr>
                                      <a:rPr lang="en-US" b="0" i="1" smtClean="0">
                                        <a:latin typeface="Cambria Math" panose="02040503050406030204" pitchFamily="18" charset="0"/>
                                      </a:rPr>
                                    </m:ctrlPr>
                                  </m:accPr>
                                  <m:e>
                                    <m:r>
                                      <a:rPr lang="en-US" b="0" i="1" smtClean="0">
                                        <a:latin typeface="Cambria Math" charset="0"/>
                                      </a:rPr>
                                      <m:t>𝛽</m:t>
                                    </m:r>
                                  </m:e>
                                </m:acc>
                              </m:e>
                              <m:sup>
                                <m:r>
                                  <a:rPr lang="en-US" b="0" i="1" smtClean="0">
                                    <a:latin typeface="Cambria Math" charset="0"/>
                                  </a:rPr>
                                  <m:t>𝑀𝑆𝐸</m:t>
                                </m:r>
                              </m:sup>
                            </m:sSup>
                          </m:oMath>
                        </m:oMathPara>
                      </a14:m>
                      <a:endParaRPr lang="en-US" dirty="0"/>
                    </a:p>
                  </p:txBody>
                </p:sp>
              </mc:Choice>
              <mc:Fallback xmlns="">
                <p:sp>
                  <p:nvSpPr>
                    <p:cNvPr id="43" name="TextBox 42"/>
                    <p:cNvSpPr txBox="1">
                      <a:spLocks noRot="1" noChangeAspect="1" noMove="1" noResize="1" noEditPoints="1" noAdjustHandles="1" noChangeArrowheads="1" noChangeShapeType="1" noTextEdit="1"/>
                    </p:cNvSpPr>
                    <p:nvPr/>
                  </p:nvSpPr>
                  <p:spPr>
                    <a:xfrm>
                      <a:off x="3606026" y="2764697"/>
                      <a:ext cx="747962" cy="384336"/>
                    </a:xfrm>
                    <a:prstGeom prst="rect">
                      <a:avLst/>
                    </a:prstGeom>
                    <a:blipFill rotWithShape="0">
                      <a:blip r:embed="rId6"/>
                      <a:stretch>
                        <a:fillRect t="-7937" b="-14286"/>
                      </a:stretch>
                    </a:blipFill>
                  </p:spPr>
                  <p:txBody>
                    <a:bodyPr/>
                    <a:lstStyle/>
                    <a:p>
                      <a:r>
                        <a:rPr lang="en-US">
                          <a:noFill/>
                        </a:rPr>
                        <a:t> </a:t>
                      </a:r>
                    </a:p>
                  </p:txBody>
                </p:sp>
              </mc:Fallback>
            </mc:AlternateContent>
            <p:sp>
              <p:nvSpPr>
                <p:cNvPr id="44" name="Oval 43"/>
                <p:cNvSpPr>
                  <a:spLocks noChangeAspect="1"/>
                </p:cNvSpPr>
                <p:nvPr/>
              </p:nvSpPr>
              <p:spPr>
                <a:xfrm>
                  <a:off x="4076794" y="2722340"/>
                  <a:ext cx="45561" cy="45720"/>
                </a:xfrm>
                <a:prstGeom prst="ellips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6" name="Group 35"/>
              <p:cNvGrpSpPr/>
              <p:nvPr/>
            </p:nvGrpSpPr>
            <p:grpSpPr>
              <a:xfrm>
                <a:off x="6547071" y="3213882"/>
                <a:ext cx="4747059" cy="1567301"/>
                <a:chOff x="6501510" y="3217318"/>
                <a:chExt cx="4747059" cy="1567301"/>
              </a:xfrm>
            </p:grpSpPr>
            <p:grpSp>
              <p:nvGrpSpPr>
                <p:cNvPr id="37" name="Group 36"/>
                <p:cNvGrpSpPr/>
                <p:nvPr/>
              </p:nvGrpSpPr>
              <p:grpSpPr>
                <a:xfrm>
                  <a:off x="6501510" y="3217318"/>
                  <a:ext cx="4747059" cy="1567301"/>
                  <a:chOff x="1752276" y="1849318"/>
                  <a:chExt cx="4747059" cy="1567301"/>
                </a:xfrm>
              </p:grpSpPr>
              <p:sp>
                <p:nvSpPr>
                  <p:cNvPr id="39" name="Oval 38"/>
                  <p:cNvSpPr/>
                  <p:nvPr/>
                </p:nvSpPr>
                <p:spPr>
                  <a:xfrm rot="18916619">
                    <a:off x="3218979" y="2448760"/>
                    <a:ext cx="1755020" cy="577602"/>
                  </a:xfrm>
                  <a:prstGeom prst="ellipse">
                    <a:avLst/>
                  </a:prstGeom>
                  <a:noFill/>
                  <a:ln w="28575">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Oval 40"/>
                  <p:cNvSpPr/>
                  <p:nvPr/>
                </p:nvSpPr>
                <p:spPr>
                  <a:xfrm rot="18916619">
                    <a:off x="2192409" y="1974795"/>
                    <a:ext cx="3897644" cy="1286856"/>
                  </a:xfrm>
                  <a:prstGeom prst="ellipse">
                    <a:avLst/>
                  </a:prstGeom>
                  <a:noFill/>
                  <a:ln w="28575">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Oval 41"/>
                  <p:cNvSpPr/>
                  <p:nvPr/>
                </p:nvSpPr>
                <p:spPr>
                  <a:xfrm rot="18916619">
                    <a:off x="1752276" y="1849318"/>
                    <a:ext cx="4747059" cy="1567301"/>
                  </a:xfrm>
                  <a:prstGeom prst="ellipse">
                    <a:avLst/>
                  </a:prstGeom>
                  <a:noFill/>
                  <a:ln w="28575">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8" name="Oval 37"/>
                <p:cNvSpPr/>
                <p:nvPr/>
              </p:nvSpPr>
              <p:spPr>
                <a:xfrm rot="18916619">
                  <a:off x="7590616" y="3704259"/>
                  <a:ext cx="2532887" cy="833609"/>
                </a:xfrm>
                <a:prstGeom prst="ellipse">
                  <a:avLst/>
                </a:prstGeom>
                <a:noFill/>
                <a:ln w="28575">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sp>
          <p:nvSpPr>
            <p:cNvPr id="34" name="TextBox 33"/>
            <p:cNvSpPr txBox="1"/>
            <p:nvPr/>
          </p:nvSpPr>
          <p:spPr>
            <a:xfrm>
              <a:off x="9742491" y="4121063"/>
              <a:ext cx="857927" cy="369332"/>
            </a:xfrm>
            <a:prstGeom prst="rect">
              <a:avLst/>
            </a:prstGeom>
            <a:noFill/>
          </p:spPr>
          <p:txBody>
            <a:bodyPr wrap="none" rtlCol="0">
              <a:spAutoFit/>
            </a:bodyPr>
            <a:lstStyle/>
            <a:p>
              <a:r>
                <a:rPr lang="en-US" dirty="0"/>
                <a:t>MSE=D</a:t>
              </a:r>
            </a:p>
          </p:txBody>
        </p:sp>
      </p:grpSp>
      <p:grpSp>
        <p:nvGrpSpPr>
          <p:cNvPr id="45" name="Group 44"/>
          <p:cNvGrpSpPr/>
          <p:nvPr/>
        </p:nvGrpSpPr>
        <p:grpSpPr>
          <a:xfrm>
            <a:off x="1961452" y="3846010"/>
            <a:ext cx="1747459" cy="1791051"/>
            <a:chOff x="2164154" y="3756858"/>
            <a:chExt cx="1747459" cy="1791051"/>
          </a:xfrm>
        </p:grpSpPr>
        <p:sp>
          <p:nvSpPr>
            <p:cNvPr id="46" name="Rectangle 45"/>
            <p:cNvSpPr/>
            <p:nvPr/>
          </p:nvSpPr>
          <p:spPr>
            <a:xfrm rot="2719992">
              <a:off x="2165747" y="4275300"/>
              <a:ext cx="1271016" cy="1274202"/>
            </a:xfrm>
            <a:prstGeom prst="rect">
              <a:avLst/>
            </a:prstGeom>
            <a:noFill/>
            <a:ln w="22225">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TextBox 46"/>
            <p:cNvSpPr txBox="1"/>
            <p:nvPr/>
          </p:nvSpPr>
          <p:spPr>
            <a:xfrm>
              <a:off x="3603515" y="4548163"/>
              <a:ext cx="308098" cy="369332"/>
            </a:xfrm>
            <a:prstGeom prst="rect">
              <a:avLst/>
            </a:prstGeom>
            <a:noFill/>
          </p:spPr>
          <p:txBody>
            <a:bodyPr wrap="none" rtlCol="0">
              <a:spAutoFit/>
            </a:bodyPr>
            <a:lstStyle/>
            <a:p>
              <a:r>
                <a:rPr lang="en-US" dirty="0"/>
                <a:t>C</a:t>
              </a:r>
            </a:p>
          </p:txBody>
        </p:sp>
        <p:sp>
          <p:nvSpPr>
            <p:cNvPr id="48" name="TextBox 47"/>
            <p:cNvSpPr txBox="1"/>
            <p:nvPr/>
          </p:nvSpPr>
          <p:spPr>
            <a:xfrm>
              <a:off x="2465749" y="3756858"/>
              <a:ext cx="308098" cy="369332"/>
            </a:xfrm>
            <a:prstGeom prst="rect">
              <a:avLst/>
            </a:prstGeom>
            <a:noFill/>
          </p:spPr>
          <p:txBody>
            <a:bodyPr wrap="none" rtlCol="0">
              <a:spAutoFit/>
            </a:bodyPr>
            <a:lstStyle/>
            <a:p>
              <a:r>
                <a:rPr lang="en-US" dirty="0"/>
                <a:t>C</a:t>
              </a:r>
            </a:p>
          </p:txBody>
        </p:sp>
      </p:grpSp>
    </p:spTree>
    <p:extLst>
      <p:ext uri="{BB962C8B-B14F-4D97-AF65-F5344CB8AC3E}">
        <p14:creationId xmlns:p14="http://schemas.microsoft.com/office/powerpoint/2010/main" val="394157833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Examples</a:t>
            </a:r>
          </a:p>
        </p:txBody>
      </p:sp>
      <p:sp>
        <p:nvSpPr>
          <p:cNvPr id="4" name="Slide Number Placeholder 3"/>
          <p:cNvSpPr>
            <a:spLocks noGrp="1"/>
          </p:cNvSpPr>
          <p:nvPr>
            <p:ph type="sldNum" sz="quarter" idx="12"/>
          </p:nvPr>
        </p:nvSpPr>
        <p:spPr/>
        <p:txBody>
          <a:bodyPr/>
          <a:lstStyle/>
          <a:p>
            <a:fld id="{8C616E8F-BF65-1643-9F00-FF84D0665BC6}" type="slidenum">
              <a:rPr lang="en-US" smtClean="0"/>
              <a:t>42</a:t>
            </a:fld>
            <a:endParaRPr lang="en-US"/>
          </a:p>
        </p:txBody>
      </p:sp>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t="2027" b="38398"/>
          <a:stretch/>
        </p:blipFill>
        <p:spPr>
          <a:xfrm>
            <a:off x="0" y="872744"/>
            <a:ext cx="12192000" cy="2560320"/>
          </a:xfrm>
          <a:prstGeom prst="rect">
            <a:avLst/>
          </a:prstGeom>
        </p:spPr>
      </p:pic>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b="26140"/>
          <a:stretch/>
        </p:blipFill>
        <p:spPr>
          <a:xfrm>
            <a:off x="83128" y="3474628"/>
            <a:ext cx="11973690" cy="3388538"/>
          </a:xfrm>
          <a:prstGeom prst="rect">
            <a:avLst/>
          </a:prstGeom>
        </p:spPr>
      </p:pic>
    </p:spTree>
    <p:extLst>
      <p:ext uri="{BB962C8B-B14F-4D97-AF65-F5344CB8AC3E}">
        <p14:creationId xmlns:p14="http://schemas.microsoft.com/office/powerpoint/2010/main" val="475094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D7AA1F-8F3A-4C0E-A5BF-4313CFD2349E}"/>
              </a:ext>
            </a:extLst>
          </p:cNvPr>
          <p:cNvSpPr>
            <a:spLocks noGrp="1"/>
          </p:cNvSpPr>
          <p:nvPr>
            <p:ph type="title"/>
          </p:nvPr>
        </p:nvSpPr>
        <p:spPr/>
        <p:txBody>
          <a:bodyPr/>
          <a:lstStyle/>
          <a:p>
            <a:r>
              <a:rPr lang="en-US" dirty="0"/>
              <a:t>Ridge visualized</a:t>
            </a:r>
          </a:p>
        </p:txBody>
      </p:sp>
      <p:sp>
        <p:nvSpPr>
          <p:cNvPr id="4" name="Slide Number Placeholder 3">
            <a:extLst>
              <a:ext uri="{FF2B5EF4-FFF2-40B4-BE49-F238E27FC236}">
                <a16:creationId xmlns:a16="http://schemas.microsoft.com/office/drawing/2014/main" id="{3F7A3F81-3348-4C68-BE3E-871CE02609AD}"/>
              </a:ext>
            </a:extLst>
          </p:cNvPr>
          <p:cNvSpPr>
            <a:spLocks noGrp="1"/>
          </p:cNvSpPr>
          <p:nvPr>
            <p:ph type="sldNum" sz="quarter" idx="12"/>
          </p:nvPr>
        </p:nvSpPr>
        <p:spPr/>
        <p:txBody>
          <a:bodyPr/>
          <a:lstStyle/>
          <a:p>
            <a:fld id="{AD29F1E6-0A42-6342-8A19-FA364A33AB30}" type="slidenum">
              <a:rPr lang="en-US" smtClean="0"/>
              <a:t>43</a:t>
            </a:fld>
            <a:endParaRPr lang="en-US"/>
          </a:p>
        </p:txBody>
      </p:sp>
      <p:pic>
        <p:nvPicPr>
          <p:cNvPr id="9" name="Picture 8">
            <a:extLst>
              <a:ext uri="{FF2B5EF4-FFF2-40B4-BE49-F238E27FC236}">
                <a16:creationId xmlns:a16="http://schemas.microsoft.com/office/drawing/2014/main" id="{86335463-AC27-4C02-B1BA-A80892D6B205}"/>
              </a:ext>
            </a:extLst>
          </p:cNvPr>
          <p:cNvPicPr>
            <a:picLocks noChangeAspect="1"/>
          </p:cNvPicPr>
          <p:nvPr/>
        </p:nvPicPr>
        <p:blipFill rotWithShape="1">
          <a:blip r:embed="rId2"/>
          <a:srcRect l="50000"/>
          <a:stretch/>
        </p:blipFill>
        <p:spPr>
          <a:xfrm>
            <a:off x="1470836" y="1410891"/>
            <a:ext cx="3646967" cy="4036217"/>
          </a:xfrm>
          <a:prstGeom prst="rect">
            <a:avLst/>
          </a:prstGeom>
        </p:spPr>
      </p:pic>
      <p:sp>
        <p:nvSpPr>
          <p:cNvPr id="10" name="TextBox 9">
            <a:extLst>
              <a:ext uri="{FF2B5EF4-FFF2-40B4-BE49-F238E27FC236}">
                <a16:creationId xmlns:a16="http://schemas.microsoft.com/office/drawing/2014/main" id="{E06E41D8-5C7F-42B6-93A3-E8B49590561A}"/>
              </a:ext>
            </a:extLst>
          </p:cNvPr>
          <p:cNvSpPr txBox="1"/>
          <p:nvPr/>
        </p:nvSpPr>
        <p:spPr>
          <a:xfrm>
            <a:off x="1063256" y="5582093"/>
            <a:ext cx="4380614" cy="646331"/>
          </a:xfrm>
          <a:prstGeom prst="rect">
            <a:avLst/>
          </a:prstGeom>
          <a:noFill/>
        </p:spPr>
        <p:txBody>
          <a:bodyPr wrap="square" rtlCol="0">
            <a:spAutoFit/>
          </a:bodyPr>
          <a:lstStyle/>
          <a:p>
            <a:pPr algn="ctr"/>
            <a:r>
              <a:rPr lang="en-US" dirty="0"/>
              <a:t>The ridge estimator is where the constraint and the loss intersect.</a:t>
            </a:r>
          </a:p>
        </p:txBody>
      </p:sp>
      <p:sp>
        <p:nvSpPr>
          <p:cNvPr id="14" name="TextBox 13">
            <a:extLst>
              <a:ext uri="{FF2B5EF4-FFF2-40B4-BE49-F238E27FC236}">
                <a16:creationId xmlns:a16="http://schemas.microsoft.com/office/drawing/2014/main" id="{9226EA77-0E56-42E5-BEE1-368FBF92AEA8}"/>
              </a:ext>
            </a:extLst>
          </p:cNvPr>
          <p:cNvSpPr txBox="1"/>
          <p:nvPr/>
        </p:nvSpPr>
        <p:spPr>
          <a:xfrm>
            <a:off x="6953693" y="5551025"/>
            <a:ext cx="4380614" cy="646331"/>
          </a:xfrm>
          <a:prstGeom prst="rect">
            <a:avLst/>
          </a:prstGeom>
          <a:noFill/>
        </p:spPr>
        <p:txBody>
          <a:bodyPr wrap="square" rtlCol="0">
            <a:spAutoFit/>
          </a:bodyPr>
          <a:lstStyle/>
          <a:p>
            <a:pPr algn="ctr"/>
            <a:r>
              <a:rPr lang="en-US" dirty="0"/>
              <a:t>The values of the coefficients decrease as lambda increases, but they are not nullified.</a:t>
            </a:r>
          </a:p>
        </p:txBody>
      </p:sp>
      <p:pic>
        <p:nvPicPr>
          <p:cNvPr id="12" name="Picture 11">
            <a:extLst>
              <a:ext uri="{FF2B5EF4-FFF2-40B4-BE49-F238E27FC236}">
                <a16:creationId xmlns:a16="http://schemas.microsoft.com/office/drawing/2014/main" id="{95F11E9B-542D-4FA0-9B7D-5AB5E2D508EC}"/>
              </a:ext>
            </a:extLst>
          </p:cNvPr>
          <p:cNvPicPr>
            <a:picLocks noChangeAspect="1"/>
          </p:cNvPicPr>
          <p:nvPr/>
        </p:nvPicPr>
        <p:blipFill>
          <a:blip r:embed="rId3"/>
          <a:stretch>
            <a:fillRect/>
          </a:stretch>
        </p:blipFill>
        <p:spPr>
          <a:xfrm>
            <a:off x="6428394" y="1609736"/>
            <a:ext cx="5176094" cy="3638525"/>
          </a:xfrm>
          <a:prstGeom prst="rect">
            <a:avLst/>
          </a:prstGeom>
        </p:spPr>
      </p:pic>
      <p:cxnSp>
        <p:nvCxnSpPr>
          <p:cNvPr id="18" name="Straight Arrow Connector 17">
            <a:extLst>
              <a:ext uri="{FF2B5EF4-FFF2-40B4-BE49-F238E27FC236}">
                <a16:creationId xmlns:a16="http://schemas.microsoft.com/office/drawing/2014/main" id="{3BD4CDDB-DB7B-4D84-B154-EB10F072D75B}"/>
              </a:ext>
            </a:extLst>
          </p:cNvPr>
          <p:cNvCxnSpPr/>
          <p:nvPr/>
        </p:nvCxnSpPr>
        <p:spPr>
          <a:xfrm flipH="1">
            <a:off x="2711302" y="3774558"/>
            <a:ext cx="1722475" cy="138223"/>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
        <p:nvSpPr>
          <p:cNvPr id="19" name="TextBox 18">
            <a:extLst>
              <a:ext uri="{FF2B5EF4-FFF2-40B4-BE49-F238E27FC236}">
                <a16:creationId xmlns:a16="http://schemas.microsoft.com/office/drawing/2014/main" id="{6AC3B73E-F31F-449E-91DA-788A1BECFE86}"/>
              </a:ext>
            </a:extLst>
          </p:cNvPr>
          <p:cNvSpPr txBox="1"/>
          <p:nvPr/>
        </p:nvSpPr>
        <p:spPr>
          <a:xfrm flipH="1">
            <a:off x="4433777" y="3563607"/>
            <a:ext cx="1829859" cy="369332"/>
          </a:xfrm>
          <a:prstGeom prst="rect">
            <a:avLst/>
          </a:prstGeom>
          <a:noFill/>
        </p:spPr>
        <p:txBody>
          <a:bodyPr wrap="square" rtlCol="0">
            <a:spAutoFit/>
          </a:bodyPr>
          <a:lstStyle/>
          <a:p>
            <a:r>
              <a:rPr lang="en-US" dirty="0">
                <a:ln w="0"/>
                <a:solidFill>
                  <a:srgbClr val="C00000"/>
                </a:solidFill>
                <a:effectLst>
                  <a:outerShdw blurRad="38100" dist="25400" dir="5400000" algn="ctr" rotWithShape="0">
                    <a:srgbClr val="6E747A">
                      <a:alpha val="43000"/>
                    </a:srgbClr>
                  </a:outerShdw>
                </a:effectLst>
              </a:rPr>
              <a:t>Ridge estimator</a:t>
            </a:r>
          </a:p>
        </p:txBody>
      </p:sp>
      <p:sp>
        <p:nvSpPr>
          <p:cNvPr id="20" name="Oval 19">
            <a:extLst>
              <a:ext uri="{FF2B5EF4-FFF2-40B4-BE49-F238E27FC236}">
                <a16:creationId xmlns:a16="http://schemas.microsoft.com/office/drawing/2014/main" id="{B8AC6200-A5D2-45C9-BAA6-27B1D82CC1B4}"/>
              </a:ext>
            </a:extLst>
          </p:cNvPr>
          <p:cNvSpPr/>
          <p:nvPr/>
        </p:nvSpPr>
        <p:spPr>
          <a:xfrm>
            <a:off x="2603251" y="3863317"/>
            <a:ext cx="108051" cy="108051"/>
          </a:xfrm>
          <a:prstGeom prst="ellipse">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017207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029FFA-68A8-4A68-B473-4AA4AA3AA7C8}"/>
              </a:ext>
            </a:extLst>
          </p:cNvPr>
          <p:cNvSpPr>
            <a:spLocks noGrp="1"/>
          </p:cNvSpPr>
          <p:nvPr>
            <p:ph type="title"/>
          </p:nvPr>
        </p:nvSpPr>
        <p:spPr/>
        <p:txBody>
          <a:bodyPr/>
          <a:lstStyle/>
          <a:p>
            <a:r>
              <a:rPr lang="en-US" dirty="0"/>
              <a:t>LASSO visualized</a:t>
            </a:r>
          </a:p>
        </p:txBody>
      </p:sp>
      <p:sp>
        <p:nvSpPr>
          <p:cNvPr id="4" name="Slide Number Placeholder 3">
            <a:extLst>
              <a:ext uri="{FF2B5EF4-FFF2-40B4-BE49-F238E27FC236}">
                <a16:creationId xmlns:a16="http://schemas.microsoft.com/office/drawing/2014/main" id="{7D6C83AA-0986-454F-9333-25046C8C72B1}"/>
              </a:ext>
            </a:extLst>
          </p:cNvPr>
          <p:cNvSpPr>
            <a:spLocks noGrp="1"/>
          </p:cNvSpPr>
          <p:nvPr>
            <p:ph type="sldNum" sz="quarter" idx="12"/>
          </p:nvPr>
        </p:nvSpPr>
        <p:spPr/>
        <p:txBody>
          <a:bodyPr/>
          <a:lstStyle/>
          <a:p>
            <a:fld id="{AD29F1E6-0A42-6342-8A19-FA364A33AB30}" type="slidenum">
              <a:rPr lang="en-US" smtClean="0"/>
              <a:t>44</a:t>
            </a:fld>
            <a:endParaRPr lang="en-US"/>
          </a:p>
        </p:txBody>
      </p:sp>
      <p:pic>
        <p:nvPicPr>
          <p:cNvPr id="9" name="Content Placeholder 8">
            <a:extLst>
              <a:ext uri="{FF2B5EF4-FFF2-40B4-BE49-F238E27FC236}">
                <a16:creationId xmlns:a16="http://schemas.microsoft.com/office/drawing/2014/main" id="{8B469556-352B-4F0B-9B16-E2EC58078DF7}"/>
              </a:ext>
            </a:extLst>
          </p:cNvPr>
          <p:cNvPicPr>
            <a:picLocks noGrp="1" noChangeAspect="1"/>
          </p:cNvPicPr>
          <p:nvPr>
            <p:ph idx="1"/>
          </p:nvPr>
        </p:nvPicPr>
        <p:blipFill rotWithShape="1">
          <a:blip r:embed="rId2"/>
          <a:srcRect r="51673"/>
          <a:stretch/>
        </p:blipFill>
        <p:spPr>
          <a:xfrm>
            <a:off x="1515946" y="1478476"/>
            <a:ext cx="3406928" cy="3901048"/>
          </a:xfrm>
        </p:spPr>
      </p:pic>
      <p:pic>
        <p:nvPicPr>
          <p:cNvPr id="11" name="Picture 10">
            <a:extLst>
              <a:ext uri="{FF2B5EF4-FFF2-40B4-BE49-F238E27FC236}">
                <a16:creationId xmlns:a16="http://schemas.microsoft.com/office/drawing/2014/main" id="{12443AB9-C4F9-4379-839D-1F4AD914951F}"/>
              </a:ext>
            </a:extLst>
          </p:cNvPr>
          <p:cNvPicPr>
            <a:picLocks noChangeAspect="1"/>
          </p:cNvPicPr>
          <p:nvPr/>
        </p:nvPicPr>
        <p:blipFill>
          <a:blip r:embed="rId3"/>
          <a:stretch>
            <a:fillRect/>
          </a:stretch>
        </p:blipFill>
        <p:spPr>
          <a:xfrm>
            <a:off x="6096000" y="1567713"/>
            <a:ext cx="5201734" cy="3773339"/>
          </a:xfrm>
          <a:prstGeom prst="rect">
            <a:avLst/>
          </a:prstGeom>
        </p:spPr>
      </p:pic>
      <p:sp>
        <p:nvSpPr>
          <p:cNvPr id="12" name="TextBox 11">
            <a:extLst>
              <a:ext uri="{FF2B5EF4-FFF2-40B4-BE49-F238E27FC236}">
                <a16:creationId xmlns:a16="http://schemas.microsoft.com/office/drawing/2014/main" id="{07618D55-7AC1-47BF-9835-A43B415A65E0}"/>
              </a:ext>
            </a:extLst>
          </p:cNvPr>
          <p:cNvSpPr txBox="1"/>
          <p:nvPr/>
        </p:nvSpPr>
        <p:spPr>
          <a:xfrm>
            <a:off x="889592" y="5573120"/>
            <a:ext cx="4667693" cy="923330"/>
          </a:xfrm>
          <a:prstGeom prst="rect">
            <a:avLst/>
          </a:prstGeom>
          <a:noFill/>
        </p:spPr>
        <p:txBody>
          <a:bodyPr wrap="square" rtlCol="0">
            <a:spAutoFit/>
          </a:bodyPr>
          <a:lstStyle/>
          <a:p>
            <a:pPr algn="ctr"/>
            <a:r>
              <a:rPr lang="en-US" dirty="0"/>
              <a:t>The Lasso estimator tends to zero out parameters as the OLS loss can easily intersect with the constraint on one of the axis.</a:t>
            </a:r>
          </a:p>
        </p:txBody>
      </p:sp>
      <p:sp>
        <p:nvSpPr>
          <p:cNvPr id="13" name="TextBox 12">
            <a:extLst>
              <a:ext uri="{FF2B5EF4-FFF2-40B4-BE49-F238E27FC236}">
                <a16:creationId xmlns:a16="http://schemas.microsoft.com/office/drawing/2014/main" id="{A6943837-1240-403A-8B53-B0300B21ED4F}"/>
              </a:ext>
            </a:extLst>
          </p:cNvPr>
          <p:cNvSpPr txBox="1"/>
          <p:nvPr/>
        </p:nvSpPr>
        <p:spPr>
          <a:xfrm>
            <a:off x="6634716" y="5551855"/>
            <a:ext cx="4380614" cy="646331"/>
          </a:xfrm>
          <a:prstGeom prst="rect">
            <a:avLst/>
          </a:prstGeom>
          <a:noFill/>
        </p:spPr>
        <p:txBody>
          <a:bodyPr wrap="square" rtlCol="0">
            <a:spAutoFit/>
          </a:bodyPr>
          <a:lstStyle/>
          <a:p>
            <a:pPr algn="ctr"/>
            <a:r>
              <a:rPr lang="en-US" dirty="0"/>
              <a:t>The values of the coefficients decrease as lambda increases, and are nullified fast.</a:t>
            </a:r>
          </a:p>
        </p:txBody>
      </p:sp>
      <p:cxnSp>
        <p:nvCxnSpPr>
          <p:cNvPr id="14" name="Straight Arrow Connector 13">
            <a:extLst>
              <a:ext uri="{FF2B5EF4-FFF2-40B4-BE49-F238E27FC236}">
                <a16:creationId xmlns:a16="http://schemas.microsoft.com/office/drawing/2014/main" id="{5799C150-14A3-4AFA-9EEA-A1170FE1E064}"/>
              </a:ext>
            </a:extLst>
          </p:cNvPr>
          <p:cNvCxnSpPr/>
          <p:nvPr/>
        </p:nvCxnSpPr>
        <p:spPr>
          <a:xfrm flipH="1">
            <a:off x="2765327" y="3774558"/>
            <a:ext cx="1722475" cy="138223"/>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
        <p:nvSpPr>
          <p:cNvPr id="15" name="TextBox 14">
            <a:extLst>
              <a:ext uri="{FF2B5EF4-FFF2-40B4-BE49-F238E27FC236}">
                <a16:creationId xmlns:a16="http://schemas.microsoft.com/office/drawing/2014/main" id="{DB6CC072-AE5B-4EE7-92A3-A3752885C1E3}"/>
              </a:ext>
            </a:extLst>
          </p:cNvPr>
          <p:cNvSpPr txBox="1"/>
          <p:nvPr/>
        </p:nvSpPr>
        <p:spPr>
          <a:xfrm flipH="1">
            <a:off x="4433777" y="3563607"/>
            <a:ext cx="1829859" cy="369332"/>
          </a:xfrm>
          <a:prstGeom prst="rect">
            <a:avLst/>
          </a:prstGeom>
          <a:noFill/>
        </p:spPr>
        <p:txBody>
          <a:bodyPr wrap="square" rtlCol="0">
            <a:spAutoFit/>
          </a:bodyPr>
          <a:lstStyle/>
          <a:p>
            <a:r>
              <a:rPr lang="en-US" dirty="0">
                <a:ln w="0"/>
                <a:solidFill>
                  <a:srgbClr val="C00000"/>
                </a:solidFill>
                <a:effectLst>
                  <a:outerShdw blurRad="38100" dist="25400" dir="5400000" algn="ctr" rotWithShape="0">
                    <a:srgbClr val="6E747A">
                      <a:alpha val="43000"/>
                    </a:srgbClr>
                  </a:outerShdw>
                </a:effectLst>
              </a:rPr>
              <a:t>Lasso estimator</a:t>
            </a:r>
          </a:p>
        </p:txBody>
      </p:sp>
      <p:sp>
        <p:nvSpPr>
          <p:cNvPr id="16" name="Oval 15">
            <a:extLst>
              <a:ext uri="{FF2B5EF4-FFF2-40B4-BE49-F238E27FC236}">
                <a16:creationId xmlns:a16="http://schemas.microsoft.com/office/drawing/2014/main" id="{8883A85A-3209-4F17-AB47-68D4DF94C779}"/>
              </a:ext>
            </a:extLst>
          </p:cNvPr>
          <p:cNvSpPr/>
          <p:nvPr/>
        </p:nvSpPr>
        <p:spPr>
          <a:xfrm>
            <a:off x="2657276" y="3863317"/>
            <a:ext cx="108051" cy="108051"/>
          </a:xfrm>
          <a:prstGeom prst="ellipse">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777227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Ridge regularization with </a:t>
            </a:r>
            <a:r>
              <a:rPr lang="en-US" b="1" dirty="0"/>
              <a:t>validation</a:t>
            </a:r>
            <a:r>
              <a:rPr lang="en-US" dirty="0"/>
              <a:t> only: step by step	</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20715" y="1203158"/>
                <a:ext cx="10327008" cy="2111143"/>
              </a:xfrm>
            </p:spPr>
            <p:txBody>
              <a:bodyPr/>
              <a:lstStyle/>
              <a:p>
                <a:pPr marL="457200" indent="-457200">
                  <a:spcAft>
                    <a:spcPts val="600"/>
                  </a:spcAft>
                  <a:buFont typeface="+mj-lt"/>
                  <a:buAutoNum type="arabicPeriod"/>
                </a:pPr>
                <a:r>
                  <a:rPr lang="en-US" sz="2400" dirty="0">
                    <a:latin typeface="Courier" charset="0"/>
                    <a:ea typeface="Courier" charset="0"/>
                    <a:cs typeface="Courier" charset="0"/>
                  </a:rPr>
                  <a:t>split data into </a:t>
                </a:r>
                <a14:m>
                  <m:oMath xmlns:m="http://schemas.openxmlformats.org/officeDocument/2006/math">
                    <m:r>
                      <a:rPr lang="en-US" sz="2400" b="0" i="1" smtClean="0">
                        <a:latin typeface="Cambria Math" charset="0"/>
                        <a:ea typeface="Courier" charset="0"/>
                        <a:cs typeface="Courier" charset="0"/>
                      </a:rPr>
                      <m:t>{</m:t>
                    </m:r>
                    <m:sSub>
                      <m:sSubPr>
                        <m:ctrlPr>
                          <a:rPr lang="en-US" sz="2400" b="0" i="1" smtClean="0">
                            <a:latin typeface="Cambria Math" panose="02040503050406030204" pitchFamily="18" charset="0"/>
                            <a:ea typeface="Courier" charset="0"/>
                            <a:cs typeface="Courier" charset="0"/>
                          </a:rPr>
                        </m:ctrlPr>
                      </m:sSubPr>
                      <m:e>
                        <m:d>
                          <m:dPr>
                            <m:begChr m:val="{"/>
                            <m:endChr m:val="}"/>
                            <m:ctrlPr>
                              <a:rPr lang="en-US" sz="2400" b="0" i="1" smtClean="0">
                                <a:latin typeface="Cambria Math" panose="02040503050406030204" pitchFamily="18" charset="0"/>
                                <a:ea typeface="Courier" charset="0"/>
                                <a:cs typeface="Courier" charset="0"/>
                              </a:rPr>
                            </m:ctrlPr>
                          </m:dPr>
                          <m:e>
                            <m:r>
                              <a:rPr lang="en-US" sz="2400" b="0" i="1" smtClean="0">
                                <a:latin typeface="Cambria Math" charset="0"/>
                                <a:ea typeface="Courier" charset="0"/>
                                <a:cs typeface="Courier" charset="0"/>
                              </a:rPr>
                              <m:t>𝑋</m:t>
                            </m:r>
                            <m:r>
                              <a:rPr lang="en-US" sz="2400" b="0" i="1" smtClean="0">
                                <a:latin typeface="Cambria Math" charset="0"/>
                                <a:ea typeface="Courier" charset="0"/>
                                <a:cs typeface="Courier" charset="0"/>
                              </a:rPr>
                              <m:t>,</m:t>
                            </m:r>
                            <m:r>
                              <a:rPr lang="en-US" sz="2400" b="0" i="1" smtClean="0">
                                <a:latin typeface="Cambria Math" charset="0"/>
                                <a:ea typeface="Courier" charset="0"/>
                                <a:cs typeface="Courier" charset="0"/>
                              </a:rPr>
                              <m:t>𝑌</m:t>
                            </m:r>
                          </m:e>
                        </m:d>
                      </m:e>
                      <m:sub>
                        <m:r>
                          <a:rPr lang="en-US" sz="2400" b="0" i="1" smtClean="0">
                            <a:latin typeface="Cambria Math" charset="0"/>
                            <a:ea typeface="Courier" charset="0"/>
                            <a:cs typeface="Courier" charset="0"/>
                          </a:rPr>
                          <m:t>𝑡𝑟𝑎𝑖𝑛</m:t>
                        </m:r>
                      </m:sub>
                    </m:sSub>
                    <m:r>
                      <a:rPr lang="en-US" sz="2400" b="0" i="1" smtClean="0">
                        <a:latin typeface="Cambria Math" charset="0"/>
                        <a:ea typeface="Courier" charset="0"/>
                        <a:cs typeface="Courier" charset="0"/>
                      </a:rPr>
                      <m:t>,</m:t>
                    </m:r>
                    <m:sSub>
                      <m:sSubPr>
                        <m:ctrlPr>
                          <a:rPr lang="en-US" sz="2400" i="1">
                            <a:latin typeface="Cambria Math" panose="02040503050406030204" pitchFamily="18" charset="0"/>
                            <a:ea typeface="Courier" charset="0"/>
                            <a:cs typeface="Courier" charset="0"/>
                          </a:rPr>
                        </m:ctrlPr>
                      </m:sSubPr>
                      <m:e>
                        <m:d>
                          <m:dPr>
                            <m:begChr m:val="{"/>
                            <m:endChr m:val="}"/>
                            <m:ctrlPr>
                              <a:rPr lang="en-US" sz="2400" i="1">
                                <a:latin typeface="Cambria Math" panose="02040503050406030204" pitchFamily="18" charset="0"/>
                                <a:ea typeface="Courier" charset="0"/>
                                <a:cs typeface="Courier" charset="0"/>
                              </a:rPr>
                            </m:ctrlPr>
                          </m:dPr>
                          <m:e>
                            <m:r>
                              <a:rPr lang="en-US" sz="2400" i="1">
                                <a:latin typeface="Cambria Math" charset="0"/>
                                <a:ea typeface="Courier" charset="0"/>
                                <a:cs typeface="Courier" charset="0"/>
                              </a:rPr>
                              <m:t>𝑋</m:t>
                            </m:r>
                            <m:r>
                              <a:rPr lang="en-US" sz="2400" i="1">
                                <a:latin typeface="Cambria Math" charset="0"/>
                                <a:ea typeface="Courier" charset="0"/>
                                <a:cs typeface="Courier" charset="0"/>
                              </a:rPr>
                              <m:t>,</m:t>
                            </m:r>
                            <m:r>
                              <a:rPr lang="en-US" sz="2400" i="1">
                                <a:latin typeface="Cambria Math" charset="0"/>
                                <a:ea typeface="Courier" charset="0"/>
                                <a:cs typeface="Courier" charset="0"/>
                              </a:rPr>
                              <m:t>𝑌</m:t>
                            </m:r>
                          </m:e>
                        </m:d>
                      </m:e>
                      <m:sub>
                        <m:r>
                          <a:rPr lang="en-US" sz="2400" b="0" i="1" smtClean="0">
                            <a:latin typeface="Cambria Math" charset="0"/>
                            <a:ea typeface="Courier" charset="0"/>
                            <a:cs typeface="Courier" charset="0"/>
                          </a:rPr>
                          <m:t>𝑣𝑎𝑙𝑖𝑑𝑎𝑡𝑖𝑜𝑛</m:t>
                        </m:r>
                      </m:sub>
                    </m:sSub>
                    <m:r>
                      <a:rPr lang="en-US" sz="2400" i="1">
                        <a:latin typeface="Cambria Math" charset="0"/>
                        <a:ea typeface="Courier" charset="0"/>
                        <a:cs typeface="Courier" charset="0"/>
                      </a:rPr>
                      <m:t>,</m:t>
                    </m:r>
                    <m:sSub>
                      <m:sSubPr>
                        <m:ctrlPr>
                          <a:rPr lang="en-US" sz="2400" i="1">
                            <a:latin typeface="Cambria Math" panose="02040503050406030204" pitchFamily="18" charset="0"/>
                            <a:ea typeface="Courier" charset="0"/>
                            <a:cs typeface="Courier" charset="0"/>
                          </a:rPr>
                        </m:ctrlPr>
                      </m:sSubPr>
                      <m:e>
                        <m:d>
                          <m:dPr>
                            <m:begChr m:val="{"/>
                            <m:endChr m:val="}"/>
                            <m:ctrlPr>
                              <a:rPr lang="en-US" sz="2400" i="1">
                                <a:latin typeface="Cambria Math" panose="02040503050406030204" pitchFamily="18" charset="0"/>
                                <a:ea typeface="Courier" charset="0"/>
                                <a:cs typeface="Courier" charset="0"/>
                              </a:rPr>
                            </m:ctrlPr>
                          </m:dPr>
                          <m:e>
                            <m:r>
                              <a:rPr lang="en-US" sz="2400" i="1">
                                <a:latin typeface="Cambria Math" charset="0"/>
                                <a:ea typeface="Courier" charset="0"/>
                                <a:cs typeface="Courier" charset="0"/>
                              </a:rPr>
                              <m:t>𝑋</m:t>
                            </m:r>
                            <m:r>
                              <a:rPr lang="en-US" sz="2400" i="1">
                                <a:latin typeface="Cambria Math" charset="0"/>
                                <a:ea typeface="Courier" charset="0"/>
                                <a:cs typeface="Courier" charset="0"/>
                              </a:rPr>
                              <m:t>,</m:t>
                            </m:r>
                            <m:r>
                              <a:rPr lang="en-US" sz="2400" i="1">
                                <a:latin typeface="Cambria Math" charset="0"/>
                                <a:ea typeface="Courier" charset="0"/>
                                <a:cs typeface="Courier" charset="0"/>
                              </a:rPr>
                              <m:t>𝑌</m:t>
                            </m:r>
                          </m:e>
                        </m:d>
                      </m:e>
                      <m:sub>
                        <m:r>
                          <a:rPr lang="en-US" sz="2400" b="0" i="1" smtClean="0">
                            <a:latin typeface="Cambria Math" charset="0"/>
                            <a:ea typeface="Courier" charset="0"/>
                            <a:cs typeface="Courier" charset="0"/>
                          </a:rPr>
                          <m:t>𝑡𝑒𝑠𝑡</m:t>
                        </m:r>
                      </m:sub>
                    </m:sSub>
                    <m:r>
                      <a:rPr lang="en-US" sz="2400" b="0" i="1" smtClean="0">
                        <a:latin typeface="Cambria Math" charset="0"/>
                        <a:ea typeface="Courier" charset="0"/>
                        <a:cs typeface="Courier" charset="0"/>
                      </a:rPr>
                      <m:t>}</m:t>
                    </m:r>
                    <m:r>
                      <a:rPr lang="en-US" sz="2400" i="1">
                        <a:latin typeface="Cambria Math" charset="0"/>
                        <a:ea typeface="Courier" charset="0"/>
                        <a:cs typeface="Courier" charset="0"/>
                      </a:rPr>
                      <m:t> </m:t>
                    </m:r>
                  </m:oMath>
                </a14:m>
                <a:endParaRPr lang="en-US" sz="2400" dirty="0">
                  <a:latin typeface="Courier" charset="0"/>
                  <a:ea typeface="Courier" charset="0"/>
                  <a:cs typeface="Courier" charset="0"/>
                </a:endParaRPr>
              </a:p>
              <a:p>
                <a:pPr marL="457200" indent="-457200">
                  <a:spcAft>
                    <a:spcPts val="600"/>
                  </a:spcAft>
                  <a:buFont typeface="+mj-lt"/>
                  <a:buAutoNum type="arabicPeriod"/>
                </a:pPr>
                <a:r>
                  <a:rPr lang="en-US" sz="2400" dirty="0">
                    <a:latin typeface="Courier" charset="0"/>
                    <a:ea typeface="Courier" charset="0"/>
                    <a:cs typeface="Courier" charset="0"/>
                  </a:rPr>
                  <a:t>for</a:t>
                </a:r>
                <a:r>
                  <a:rPr lang="en-US" sz="2400" dirty="0"/>
                  <a:t> </a:t>
                </a:r>
                <a14:m>
                  <m:oMath xmlns:m="http://schemas.openxmlformats.org/officeDocument/2006/math">
                    <m:r>
                      <a:rPr lang="en-US" sz="2400" b="0" i="1" smtClean="0">
                        <a:latin typeface="Cambria Math" charset="0"/>
                      </a:rPr>
                      <m:t>𝜆</m:t>
                    </m:r>
                    <m:r>
                      <a:rPr lang="en-US" sz="2400" b="0" i="1" smtClean="0">
                        <a:latin typeface="Cambria Math" charset="0"/>
                      </a:rPr>
                      <m:t> </m:t>
                    </m:r>
                    <m:r>
                      <m:rPr>
                        <m:sty m:val="p"/>
                      </m:rPr>
                      <a:rPr lang="en-US" sz="2400" b="0" i="0" smtClean="0">
                        <a:latin typeface="Cambria Math" charset="0"/>
                        <a:ea typeface="Courier" charset="0"/>
                        <a:cs typeface="Courier" charset="0"/>
                      </a:rPr>
                      <m:t>in</m:t>
                    </m:r>
                    <m:r>
                      <a:rPr lang="en-US" sz="2400" b="0" i="1" smtClean="0">
                        <a:latin typeface="Cambria Math" charset="0"/>
                      </a:rPr>
                      <m:t> </m:t>
                    </m:r>
                    <m:d>
                      <m:dPr>
                        <m:begChr m:val="{"/>
                        <m:endChr m:val="}"/>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charset="0"/>
                              </a:rPr>
                              <m:t>𝜆</m:t>
                            </m:r>
                          </m:e>
                          <m:sub>
                            <m:r>
                              <a:rPr lang="en-US" sz="2400" b="0" i="1" smtClean="0">
                                <a:latin typeface="Cambria Math" charset="0"/>
                              </a:rPr>
                              <m:t>𝑚𝑖𝑛</m:t>
                            </m:r>
                          </m:sub>
                        </m:sSub>
                        <m:r>
                          <a:rPr lang="en-US" sz="2400" b="0" i="1" smtClean="0">
                            <a:latin typeface="Cambria Math" charset="0"/>
                          </a:rPr>
                          <m:t>,…</m:t>
                        </m:r>
                        <m:sSub>
                          <m:sSubPr>
                            <m:ctrlPr>
                              <a:rPr lang="en-US" sz="2400" b="0" i="1" smtClean="0">
                                <a:latin typeface="Cambria Math" panose="02040503050406030204" pitchFamily="18" charset="0"/>
                              </a:rPr>
                            </m:ctrlPr>
                          </m:sSubPr>
                          <m:e>
                            <m:r>
                              <a:rPr lang="en-US" sz="2400" b="0" i="1" smtClean="0">
                                <a:latin typeface="Cambria Math" charset="0"/>
                              </a:rPr>
                              <m:t>𝜆</m:t>
                            </m:r>
                          </m:e>
                          <m:sub>
                            <m:r>
                              <a:rPr lang="en-US" sz="2400" b="0" i="1" smtClean="0">
                                <a:latin typeface="Cambria Math" charset="0"/>
                              </a:rPr>
                              <m:t>𝑚𝑎𝑥</m:t>
                            </m:r>
                          </m:sub>
                        </m:sSub>
                      </m:e>
                    </m:d>
                    <m:r>
                      <a:rPr lang="en-US" sz="2400" b="0" i="1" smtClean="0">
                        <a:latin typeface="Cambria Math" charset="0"/>
                      </a:rPr>
                      <m:t>: </m:t>
                    </m:r>
                  </m:oMath>
                </a14:m>
                <a:endParaRPr lang="en-US" sz="2400" b="0" dirty="0"/>
              </a:p>
              <a:p>
                <a:pPr marL="1200120" lvl="1" indent="-457200">
                  <a:spcAft>
                    <a:spcPts val="600"/>
                  </a:spcAft>
                  <a:buFont typeface="+mj-lt"/>
                  <a:buAutoNum type="arabicPeriod"/>
                </a:pPr>
                <a:r>
                  <a:rPr lang="en-US" dirty="0">
                    <a:latin typeface="Courier" charset="0"/>
                    <a:ea typeface="Courier" charset="0"/>
                    <a:cs typeface="Courier" charset="0"/>
                  </a:rPr>
                  <a:t>determine the </a:t>
                </a:r>
                <a14:m>
                  <m:oMath xmlns:m="http://schemas.openxmlformats.org/officeDocument/2006/math">
                    <m:r>
                      <a:rPr lang="en-US" b="0" i="1" smtClean="0">
                        <a:latin typeface="Cambria Math" charset="0"/>
                        <a:ea typeface="Courier" charset="0"/>
                        <a:cs typeface="Courier" charset="0"/>
                      </a:rPr>
                      <m:t>𝛽</m:t>
                    </m:r>
                  </m:oMath>
                </a14:m>
                <a:r>
                  <a:rPr lang="en-US" dirty="0">
                    <a:latin typeface="Courier" charset="0"/>
                    <a:ea typeface="Courier" charset="0"/>
                    <a:cs typeface="Courier" charset="0"/>
                  </a:rPr>
                  <a:t> that minimizes the </a:t>
                </a:r>
                <a14:m>
                  <m:oMath xmlns:m="http://schemas.openxmlformats.org/officeDocument/2006/math">
                    <m:sSub>
                      <m:sSubPr>
                        <m:ctrlPr>
                          <a:rPr lang="en-US" b="0" i="1" smtClean="0">
                            <a:latin typeface="Cambria Math" panose="02040503050406030204" pitchFamily="18" charset="0"/>
                            <a:ea typeface="Courier" charset="0"/>
                            <a:cs typeface="Courier" charset="0"/>
                          </a:rPr>
                        </m:ctrlPr>
                      </m:sSubPr>
                      <m:e>
                        <m:r>
                          <a:rPr lang="en-US" b="0" i="1" smtClean="0">
                            <a:latin typeface="Cambria Math" charset="0"/>
                            <a:ea typeface="Courier" charset="0"/>
                            <a:cs typeface="Courier" charset="0"/>
                          </a:rPr>
                          <m:t>𝐿</m:t>
                        </m:r>
                      </m:e>
                      <m:sub>
                        <m:r>
                          <a:rPr lang="en-US" b="0" i="1" smtClean="0">
                            <a:latin typeface="Cambria Math" charset="0"/>
                            <a:ea typeface="Courier" charset="0"/>
                            <a:cs typeface="Courier" charset="0"/>
                          </a:rPr>
                          <m:t>𝑟𝑖𝑑𝑔𝑒</m:t>
                        </m:r>
                      </m:sub>
                    </m:sSub>
                  </m:oMath>
                </a14:m>
                <a:r>
                  <a:rPr lang="en-US" dirty="0">
                    <a:latin typeface="Courier" charset="0"/>
                    <a:ea typeface="Courier" charset="0"/>
                    <a:cs typeface="Courier" charset="0"/>
                  </a:rPr>
                  <a:t>, </a:t>
                </a:r>
                <a14:m>
                  <m:oMath xmlns:m="http://schemas.openxmlformats.org/officeDocument/2006/math">
                    <m:sSub>
                      <m:sSubPr>
                        <m:ctrlPr>
                          <a:rPr lang="en-US" b="0" i="1" dirty="0" smtClean="0">
                            <a:latin typeface="Cambria Math" panose="02040503050406030204" pitchFamily="18" charset="0"/>
                            <a:ea typeface="Courier" charset="0"/>
                            <a:cs typeface="Courier" charset="0"/>
                          </a:rPr>
                        </m:ctrlPr>
                      </m:sSubPr>
                      <m:e>
                        <m:acc>
                          <m:accPr>
                            <m:chr m:val="̂"/>
                            <m:ctrlPr>
                              <a:rPr lang="en-US" b="0" i="1" smtClean="0">
                                <a:latin typeface="Cambria Math" panose="02040503050406030204" pitchFamily="18" charset="0"/>
                                <a:ea typeface="Courier" charset="0"/>
                                <a:cs typeface="Courier" charset="0"/>
                              </a:rPr>
                            </m:ctrlPr>
                          </m:accPr>
                          <m:e>
                            <m:r>
                              <a:rPr lang="en-US" b="0" i="1" smtClean="0">
                                <a:latin typeface="Cambria Math" charset="0"/>
                                <a:ea typeface="Courier" charset="0"/>
                                <a:cs typeface="Courier" charset="0"/>
                              </a:rPr>
                              <m:t>𝛽</m:t>
                            </m:r>
                          </m:e>
                        </m:acc>
                      </m:e>
                      <m:sub>
                        <m:r>
                          <a:rPr lang="en-US" b="0" i="1" dirty="0" smtClean="0">
                            <a:latin typeface="Cambria Math" charset="0"/>
                            <a:ea typeface="Courier" charset="0"/>
                            <a:cs typeface="Courier" charset="0"/>
                          </a:rPr>
                          <m:t>𝑅𝑖𝑑𝑔𝑒</m:t>
                        </m:r>
                      </m:sub>
                    </m:sSub>
                    <m:d>
                      <m:dPr>
                        <m:ctrlPr>
                          <a:rPr lang="en-US" b="0" i="1" dirty="0" smtClean="0">
                            <a:latin typeface="Cambria Math" panose="02040503050406030204" pitchFamily="18" charset="0"/>
                            <a:ea typeface="Courier" charset="0"/>
                            <a:cs typeface="Courier" charset="0"/>
                          </a:rPr>
                        </m:ctrlPr>
                      </m:dPr>
                      <m:e>
                        <m:r>
                          <a:rPr lang="en-US" b="0" i="1" dirty="0" smtClean="0">
                            <a:latin typeface="Cambria Math" charset="0"/>
                            <a:ea typeface="Courier" charset="0"/>
                            <a:cs typeface="Courier" charset="0"/>
                          </a:rPr>
                          <m:t>𝜆</m:t>
                        </m:r>
                      </m:e>
                    </m:d>
                    <m:r>
                      <a:rPr lang="en-US" b="0" i="0" dirty="0" smtClean="0">
                        <a:latin typeface="Cambria Math" charset="0"/>
                        <a:ea typeface="Courier" charset="0"/>
                        <a:cs typeface="Courier" charset="0"/>
                      </a:rPr>
                      <m:t>=</m:t>
                    </m:r>
                    <m:sSup>
                      <m:sSupPr>
                        <m:ctrlPr>
                          <a:rPr lang="en-US" b="0" i="1" dirty="0" smtClean="0">
                            <a:latin typeface="Cambria Math" panose="02040503050406030204" pitchFamily="18" charset="0"/>
                            <a:ea typeface="Courier" charset="0"/>
                            <a:cs typeface="Courier" charset="0"/>
                          </a:rPr>
                        </m:ctrlPr>
                      </m:sSupPr>
                      <m:e>
                        <m:d>
                          <m:dPr>
                            <m:ctrlPr>
                              <a:rPr lang="en-US" b="0" i="1" dirty="0" smtClean="0">
                                <a:latin typeface="Cambria Math" panose="02040503050406030204" pitchFamily="18" charset="0"/>
                                <a:ea typeface="Courier" charset="0"/>
                                <a:cs typeface="Courier" charset="0"/>
                              </a:rPr>
                            </m:ctrlPr>
                          </m:dPr>
                          <m:e>
                            <m:sSup>
                              <m:sSupPr>
                                <m:ctrlPr>
                                  <a:rPr lang="en-US" b="0" i="1" dirty="0" smtClean="0">
                                    <a:latin typeface="Cambria Math" panose="02040503050406030204" pitchFamily="18" charset="0"/>
                                    <a:ea typeface="Courier" charset="0"/>
                                    <a:cs typeface="Courier" charset="0"/>
                                  </a:rPr>
                                </m:ctrlPr>
                              </m:sSupPr>
                              <m:e>
                                <m:r>
                                  <m:rPr>
                                    <m:sty m:val="p"/>
                                  </m:rPr>
                                  <a:rPr lang="en-US" b="0" i="0" dirty="0" smtClean="0">
                                    <a:latin typeface="Cambria Math" charset="0"/>
                                    <a:ea typeface="Courier" charset="0"/>
                                    <a:cs typeface="Courier" charset="0"/>
                                  </a:rPr>
                                  <m:t>X</m:t>
                                </m:r>
                              </m:e>
                              <m:sup>
                                <m:r>
                                  <m:rPr>
                                    <m:sty m:val="p"/>
                                  </m:rPr>
                                  <a:rPr lang="en-US" b="0" i="0" dirty="0" smtClean="0">
                                    <a:latin typeface="Cambria Math" charset="0"/>
                                    <a:ea typeface="Courier" charset="0"/>
                                    <a:cs typeface="Courier" charset="0"/>
                                  </a:rPr>
                                  <m:t>T</m:t>
                                </m:r>
                              </m:sup>
                            </m:sSup>
                            <m:r>
                              <m:rPr>
                                <m:sty m:val="p"/>
                              </m:rPr>
                              <a:rPr lang="en-US" b="0" i="0" dirty="0" smtClean="0">
                                <a:latin typeface="Cambria Math" charset="0"/>
                                <a:ea typeface="Courier" charset="0"/>
                                <a:cs typeface="Courier" charset="0"/>
                              </a:rPr>
                              <m:t>X</m:t>
                            </m:r>
                            <m:r>
                              <a:rPr lang="en-US" b="0" i="0" dirty="0" smtClean="0">
                                <a:latin typeface="Cambria Math" charset="0"/>
                                <a:ea typeface="Courier" charset="0"/>
                                <a:cs typeface="Courier" charset="0"/>
                              </a:rPr>
                              <m:t>+</m:t>
                            </m:r>
                            <m:r>
                              <a:rPr lang="en-US" b="0" i="1" dirty="0" smtClean="0">
                                <a:latin typeface="Cambria Math" charset="0"/>
                                <a:ea typeface="Courier" charset="0"/>
                                <a:cs typeface="Courier" charset="0"/>
                              </a:rPr>
                              <m:t>𝜆</m:t>
                            </m:r>
                            <m:r>
                              <a:rPr lang="en-US" b="0" i="1" dirty="0" smtClean="0">
                                <a:latin typeface="Cambria Math" charset="0"/>
                                <a:ea typeface="Courier" charset="0"/>
                                <a:cs typeface="Courier" charset="0"/>
                              </a:rPr>
                              <m:t>𝐼</m:t>
                            </m:r>
                          </m:e>
                        </m:d>
                      </m:e>
                      <m:sup>
                        <m:r>
                          <a:rPr lang="en-US" b="0" i="1" dirty="0" smtClean="0">
                            <a:latin typeface="Cambria Math" charset="0"/>
                            <a:ea typeface="Courier" charset="0"/>
                            <a:cs typeface="Courier" charset="0"/>
                          </a:rPr>
                          <m:t>−1</m:t>
                        </m:r>
                      </m:sup>
                    </m:sSup>
                    <m:sSup>
                      <m:sSupPr>
                        <m:ctrlPr>
                          <a:rPr lang="en-US" b="0" i="1" dirty="0" smtClean="0">
                            <a:latin typeface="Cambria Math" panose="02040503050406030204" pitchFamily="18" charset="0"/>
                            <a:ea typeface="Courier" charset="0"/>
                            <a:cs typeface="Courier" charset="0"/>
                          </a:rPr>
                        </m:ctrlPr>
                      </m:sSupPr>
                      <m:e>
                        <m:r>
                          <a:rPr lang="en-US" b="0" i="1" dirty="0" smtClean="0">
                            <a:latin typeface="Cambria Math" charset="0"/>
                            <a:ea typeface="Courier" charset="0"/>
                            <a:cs typeface="Courier" charset="0"/>
                          </a:rPr>
                          <m:t>𝑋</m:t>
                        </m:r>
                      </m:e>
                      <m:sup>
                        <m:r>
                          <a:rPr lang="en-US" b="0" i="1" dirty="0" smtClean="0">
                            <a:latin typeface="Cambria Math" charset="0"/>
                            <a:ea typeface="Courier" charset="0"/>
                            <a:cs typeface="Courier" charset="0"/>
                          </a:rPr>
                          <m:t>𝑇</m:t>
                        </m:r>
                      </m:sup>
                    </m:sSup>
                    <m:r>
                      <a:rPr lang="en-US" b="0" i="1" dirty="0" smtClean="0">
                        <a:latin typeface="Cambria Math" charset="0"/>
                        <a:ea typeface="Courier" charset="0"/>
                        <a:cs typeface="Courier" charset="0"/>
                      </a:rPr>
                      <m:t>𝑌</m:t>
                    </m:r>
                  </m:oMath>
                </a14:m>
                <a:r>
                  <a:rPr lang="en-US" dirty="0"/>
                  <a:t> , </a:t>
                </a:r>
                <a:r>
                  <a:rPr lang="en-US" dirty="0">
                    <a:latin typeface="Courier" charset="0"/>
                    <a:ea typeface="Courier" charset="0"/>
                    <a:cs typeface="Courier" charset="0"/>
                  </a:rPr>
                  <a:t>using the train data</a:t>
                </a:r>
                <a:r>
                  <a:rPr lang="en-US" dirty="0"/>
                  <a:t>.</a:t>
                </a:r>
              </a:p>
              <a:p>
                <a:pPr marL="1200120" lvl="1" indent="-457200">
                  <a:spcAft>
                    <a:spcPts val="600"/>
                  </a:spcAft>
                  <a:buFont typeface="+mj-lt"/>
                  <a:buAutoNum type="arabicPeriod"/>
                </a:pPr>
                <a:r>
                  <a:rPr lang="en-US" sz="2400" dirty="0">
                    <a:latin typeface="Courier" charset="0"/>
                    <a:ea typeface="Courier" charset="0"/>
                    <a:cs typeface="Courier" charset="0"/>
                  </a:rPr>
                  <a:t>record</a:t>
                </a:r>
                <a:r>
                  <a:rPr lang="en-US" sz="2400" dirty="0"/>
                  <a:t> </a:t>
                </a:r>
                <a14:m>
                  <m:oMath xmlns:m="http://schemas.openxmlformats.org/officeDocument/2006/math">
                    <m:sSubSup>
                      <m:sSubSupPr>
                        <m:ctrlPr>
                          <a:rPr lang="en-US" sz="2400" b="0" i="1" smtClean="0">
                            <a:latin typeface="Cambria Math" panose="02040503050406030204" pitchFamily="18" charset="0"/>
                          </a:rPr>
                        </m:ctrlPr>
                      </m:sSubSupPr>
                      <m:e>
                        <m:r>
                          <a:rPr lang="en-US" sz="2400" b="0" i="1" smtClean="0">
                            <a:latin typeface="Cambria Math" charset="0"/>
                          </a:rPr>
                          <m:t>𝐿</m:t>
                        </m:r>
                      </m:e>
                      <m:sub>
                        <m:r>
                          <a:rPr lang="en-US" sz="2400" b="0" i="1" smtClean="0">
                            <a:latin typeface="Cambria Math" charset="0"/>
                          </a:rPr>
                          <m:t>𝑀𝑆𝐸</m:t>
                        </m:r>
                      </m:sub>
                      <m:sup/>
                    </m:sSubSup>
                    <m:d>
                      <m:dPr>
                        <m:ctrlPr>
                          <a:rPr lang="en-US" sz="2400" b="0" i="1" smtClean="0">
                            <a:latin typeface="Cambria Math" panose="02040503050406030204" pitchFamily="18" charset="0"/>
                          </a:rPr>
                        </m:ctrlPr>
                      </m:dPr>
                      <m:e>
                        <m:r>
                          <a:rPr lang="en-US" sz="2400" b="0" i="1" smtClean="0">
                            <a:latin typeface="Cambria Math" charset="0"/>
                          </a:rPr>
                          <m:t>𝜆</m:t>
                        </m:r>
                      </m:e>
                    </m:d>
                  </m:oMath>
                </a14:m>
                <a:r>
                  <a:rPr lang="en-US" sz="2400" dirty="0"/>
                  <a:t> </a:t>
                </a:r>
                <a:r>
                  <a:rPr lang="en-US" sz="2400" dirty="0">
                    <a:latin typeface="Courier" charset="0"/>
                    <a:ea typeface="Courier" charset="0"/>
                    <a:cs typeface="Courier" charset="0"/>
                  </a:rPr>
                  <a:t>using validation data.</a:t>
                </a:r>
              </a:p>
              <a:p>
                <a:pPr marL="457200" indent="-457200">
                  <a:spcAft>
                    <a:spcPts val="600"/>
                  </a:spcAft>
                  <a:buFont typeface="+mj-lt"/>
                  <a:buAutoNum type="arabicPeriod"/>
                </a:pPr>
                <a:r>
                  <a:rPr lang="en-US" sz="2400" dirty="0">
                    <a:latin typeface="Courier" charset="0"/>
                    <a:ea typeface="Courier" charset="0"/>
                    <a:cs typeface="Courier" charset="0"/>
                  </a:rPr>
                  <a:t>select</a:t>
                </a:r>
                <a:r>
                  <a:rPr lang="en-US" sz="2400" dirty="0"/>
                  <a:t> the </a:t>
                </a:r>
                <a14:m>
                  <m:oMath xmlns:m="http://schemas.openxmlformats.org/officeDocument/2006/math">
                    <m:r>
                      <a:rPr lang="en-US" sz="2400" b="0" i="1" dirty="0" smtClean="0">
                        <a:latin typeface="Cambria Math" charset="0"/>
                      </a:rPr>
                      <m:t>𝜆</m:t>
                    </m:r>
                    <m:r>
                      <a:rPr lang="en-US" sz="2400" i="1" dirty="0" smtClean="0">
                        <a:latin typeface="Cambria Math" charset="0"/>
                      </a:rPr>
                      <m:t> </m:t>
                    </m:r>
                  </m:oMath>
                </a14:m>
                <a:r>
                  <a:rPr lang="en-US" sz="2400" dirty="0"/>
                  <a:t>that minimizes the loss on the validation data, </a:t>
                </a:r>
                <a14:m>
                  <m:oMath xmlns:m="http://schemas.openxmlformats.org/officeDocument/2006/math">
                    <m:r>
                      <a:rPr lang="en-US" sz="2400" b="0" i="1" smtClean="0">
                        <a:latin typeface="Cambria Math" charset="0"/>
                      </a:rPr>
                      <m:t>                 </m:t>
                    </m:r>
                    <m:sSub>
                      <m:sSubPr>
                        <m:ctrlPr>
                          <a:rPr lang="en-US" sz="2400" b="0" i="1" smtClean="0">
                            <a:latin typeface="Cambria Math" panose="02040503050406030204" pitchFamily="18" charset="0"/>
                          </a:rPr>
                        </m:ctrlPr>
                      </m:sSubPr>
                      <m:e>
                        <m:r>
                          <a:rPr lang="en-US" sz="2400" i="1">
                            <a:latin typeface="Cambria Math" charset="0"/>
                          </a:rPr>
                          <m:t>𝜆</m:t>
                        </m:r>
                      </m:e>
                      <m:sub>
                        <m:r>
                          <a:rPr lang="en-US" sz="2400" b="0" i="1" smtClean="0">
                            <a:latin typeface="Cambria Math" charset="0"/>
                          </a:rPr>
                          <m:t>𝑟𝑖𝑑𝑔𝑒</m:t>
                        </m:r>
                      </m:sub>
                    </m:sSub>
                    <m:r>
                      <a:rPr lang="en-US" sz="2400" b="0" i="0" smtClean="0">
                        <a:latin typeface="Cambria Math" charset="0"/>
                      </a:rPr>
                      <m:t>=</m:t>
                    </m:r>
                    <m:sSub>
                      <m:sSubPr>
                        <m:ctrlPr>
                          <a:rPr lang="en-US" sz="2400" b="0" i="1" smtClean="0">
                            <a:latin typeface="Cambria Math" panose="02040503050406030204" pitchFamily="18" charset="0"/>
                          </a:rPr>
                        </m:ctrlPr>
                      </m:sSubPr>
                      <m:e>
                        <m:r>
                          <m:rPr>
                            <m:sty m:val="p"/>
                          </m:rPr>
                          <a:rPr lang="en-US" sz="2400" b="0" i="0" smtClean="0">
                            <a:latin typeface="Cambria Math" charset="0"/>
                          </a:rPr>
                          <m:t>argmin</m:t>
                        </m:r>
                      </m:e>
                      <m:sub>
                        <m:r>
                          <a:rPr lang="en-US" sz="2400" b="0" i="1" smtClean="0">
                            <a:latin typeface="Cambria Math" charset="0"/>
                          </a:rPr>
                          <m:t>𝜆</m:t>
                        </m:r>
                      </m:sub>
                    </m:sSub>
                    <m:r>
                      <a:rPr lang="en-US" sz="2400" b="0" i="0" smtClean="0">
                        <a:latin typeface="Cambria Math" charset="0"/>
                      </a:rPr>
                      <m:t> </m:t>
                    </m:r>
                    <m:sSubSup>
                      <m:sSubSupPr>
                        <m:ctrlPr>
                          <a:rPr lang="en-US" sz="2400" i="1">
                            <a:latin typeface="Cambria Math" panose="02040503050406030204" pitchFamily="18" charset="0"/>
                          </a:rPr>
                        </m:ctrlPr>
                      </m:sSubSupPr>
                      <m:e>
                        <m:r>
                          <a:rPr lang="en-US" sz="2400" i="1">
                            <a:latin typeface="Cambria Math" charset="0"/>
                          </a:rPr>
                          <m:t>𝐿</m:t>
                        </m:r>
                      </m:e>
                      <m:sub>
                        <m:r>
                          <a:rPr lang="en-US" sz="2400" i="1">
                            <a:latin typeface="Cambria Math" charset="0"/>
                          </a:rPr>
                          <m:t>𝑀𝑆𝐸</m:t>
                        </m:r>
                      </m:sub>
                      <m:sup/>
                    </m:sSubSup>
                    <m:d>
                      <m:dPr>
                        <m:ctrlPr>
                          <a:rPr lang="en-US" sz="2400" i="1">
                            <a:latin typeface="Cambria Math" panose="02040503050406030204" pitchFamily="18" charset="0"/>
                          </a:rPr>
                        </m:ctrlPr>
                      </m:dPr>
                      <m:e>
                        <m:r>
                          <a:rPr lang="en-US" sz="2400" i="1">
                            <a:latin typeface="Cambria Math" charset="0"/>
                          </a:rPr>
                          <m:t>𝜆</m:t>
                        </m:r>
                      </m:e>
                    </m:d>
                  </m:oMath>
                </a14:m>
                <a:r>
                  <a:rPr lang="en-US" sz="2400" dirty="0"/>
                  <a:t> </a:t>
                </a:r>
              </a:p>
              <a:p>
                <a:pPr marL="457200" indent="-457200">
                  <a:spcAft>
                    <a:spcPts val="600"/>
                  </a:spcAft>
                  <a:buFont typeface="+mj-lt"/>
                  <a:buAutoNum type="arabicPeriod"/>
                </a:pPr>
                <a:r>
                  <a:rPr lang="en-US" sz="2400" dirty="0">
                    <a:latin typeface="Courier" charset="0"/>
                    <a:ea typeface="Courier" charset="0"/>
                    <a:cs typeface="Courier" charset="0"/>
                  </a:rPr>
                  <a:t>Refit the model using both </a:t>
                </a:r>
                <a:r>
                  <a:rPr lang="en-US" sz="2400" dirty="0"/>
                  <a:t>train and validation data, </a:t>
                </a:r>
                <a:r>
                  <a:rPr lang="en-US" sz="2400" dirty="0">
                    <a:latin typeface="Courier" charset="0"/>
                    <a:ea typeface="Courier" charset="0"/>
                    <a:cs typeface="Courier" charset="0"/>
                  </a:rPr>
                  <a:t> </a:t>
                </a:r>
                <a14:m>
                  <m:oMath xmlns:m="http://schemas.openxmlformats.org/officeDocument/2006/math">
                    <m:r>
                      <a:rPr lang="en-US" sz="2400" i="1">
                        <a:latin typeface="Cambria Math" charset="0"/>
                        <a:ea typeface="Courier" charset="0"/>
                        <a:cs typeface="Courier" charset="0"/>
                      </a:rPr>
                      <m:t>{</m:t>
                    </m:r>
                    <m:sSub>
                      <m:sSubPr>
                        <m:ctrlPr>
                          <a:rPr lang="en-US" sz="2400" i="1">
                            <a:latin typeface="Cambria Math" panose="02040503050406030204" pitchFamily="18" charset="0"/>
                            <a:ea typeface="Courier" charset="0"/>
                            <a:cs typeface="Courier" charset="0"/>
                          </a:rPr>
                        </m:ctrlPr>
                      </m:sSubPr>
                      <m:e>
                        <m:d>
                          <m:dPr>
                            <m:begChr m:val="{"/>
                            <m:endChr m:val="}"/>
                            <m:ctrlPr>
                              <a:rPr lang="en-US" sz="2400" i="1">
                                <a:latin typeface="Cambria Math" panose="02040503050406030204" pitchFamily="18" charset="0"/>
                                <a:ea typeface="Courier" charset="0"/>
                                <a:cs typeface="Courier" charset="0"/>
                              </a:rPr>
                            </m:ctrlPr>
                          </m:dPr>
                          <m:e>
                            <m:r>
                              <a:rPr lang="en-US" sz="2400" i="1">
                                <a:latin typeface="Cambria Math" charset="0"/>
                                <a:ea typeface="Courier" charset="0"/>
                                <a:cs typeface="Courier" charset="0"/>
                              </a:rPr>
                              <m:t>𝑋</m:t>
                            </m:r>
                            <m:r>
                              <a:rPr lang="en-US" sz="2400" i="1">
                                <a:latin typeface="Cambria Math" charset="0"/>
                                <a:ea typeface="Courier" charset="0"/>
                                <a:cs typeface="Courier" charset="0"/>
                              </a:rPr>
                              <m:t>,</m:t>
                            </m:r>
                            <m:r>
                              <a:rPr lang="en-US" sz="2400" i="1">
                                <a:latin typeface="Cambria Math" charset="0"/>
                                <a:ea typeface="Courier" charset="0"/>
                                <a:cs typeface="Courier" charset="0"/>
                              </a:rPr>
                              <m:t>𝑌</m:t>
                            </m:r>
                          </m:e>
                        </m:d>
                      </m:e>
                      <m:sub>
                        <m:r>
                          <a:rPr lang="en-US" sz="2400" i="1">
                            <a:latin typeface="Cambria Math" charset="0"/>
                            <a:ea typeface="Courier" charset="0"/>
                            <a:cs typeface="Courier" charset="0"/>
                          </a:rPr>
                          <m:t>𝑡𝑟𝑎𝑖𝑛</m:t>
                        </m:r>
                      </m:sub>
                    </m:sSub>
                    <m:r>
                      <a:rPr lang="en-US" sz="2400" i="1">
                        <a:latin typeface="Cambria Math" charset="0"/>
                        <a:ea typeface="Courier" charset="0"/>
                        <a:cs typeface="Courier" charset="0"/>
                      </a:rPr>
                      <m:t>,</m:t>
                    </m:r>
                    <m:sSub>
                      <m:sSubPr>
                        <m:ctrlPr>
                          <a:rPr lang="en-US" sz="2400" i="1">
                            <a:latin typeface="Cambria Math" panose="02040503050406030204" pitchFamily="18" charset="0"/>
                            <a:ea typeface="Courier" charset="0"/>
                            <a:cs typeface="Courier" charset="0"/>
                          </a:rPr>
                        </m:ctrlPr>
                      </m:sSubPr>
                      <m:e>
                        <m:d>
                          <m:dPr>
                            <m:begChr m:val="{"/>
                            <m:endChr m:val="}"/>
                            <m:ctrlPr>
                              <a:rPr lang="en-US" sz="2400" i="1">
                                <a:latin typeface="Cambria Math" panose="02040503050406030204" pitchFamily="18" charset="0"/>
                                <a:ea typeface="Courier" charset="0"/>
                                <a:cs typeface="Courier" charset="0"/>
                              </a:rPr>
                            </m:ctrlPr>
                          </m:dPr>
                          <m:e>
                            <m:r>
                              <a:rPr lang="en-US" sz="2400" i="1">
                                <a:latin typeface="Cambria Math" charset="0"/>
                                <a:ea typeface="Courier" charset="0"/>
                                <a:cs typeface="Courier" charset="0"/>
                              </a:rPr>
                              <m:t>𝑋</m:t>
                            </m:r>
                            <m:r>
                              <a:rPr lang="en-US" sz="2400" i="1">
                                <a:latin typeface="Cambria Math" charset="0"/>
                                <a:ea typeface="Courier" charset="0"/>
                                <a:cs typeface="Courier" charset="0"/>
                              </a:rPr>
                              <m:t>,</m:t>
                            </m:r>
                            <m:r>
                              <a:rPr lang="en-US" sz="2400" i="1">
                                <a:latin typeface="Cambria Math" charset="0"/>
                                <a:ea typeface="Courier" charset="0"/>
                                <a:cs typeface="Courier" charset="0"/>
                              </a:rPr>
                              <m:t>𝑌</m:t>
                            </m:r>
                          </m:e>
                        </m:d>
                      </m:e>
                      <m:sub>
                        <m:r>
                          <a:rPr lang="en-US" sz="2400" i="1">
                            <a:latin typeface="Cambria Math" charset="0"/>
                            <a:ea typeface="Courier" charset="0"/>
                            <a:cs typeface="Courier" charset="0"/>
                          </a:rPr>
                          <m:t>𝑣𝑎𝑙𝑖𝑑𝑎𝑡𝑖𝑜𝑛</m:t>
                        </m:r>
                      </m:sub>
                    </m:sSub>
                  </m:oMath>
                </a14:m>
                <a:r>
                  <a:rPr lang="en-US" sz="2400" dirty="0"/>
                  <a:t> },  resulting to </a:t>
                </a:r>
                <a14:m>
                  <m:oMath xmlns:m="http://schemas.openxmlformats.org/officeDocument/2006/math">
                    <m:r>
                      <a:rPr lang="en-US" sz="2400" b="0" i="1" dirty="0" smtClean="0">
                        <a:latin typeface="Cambria Math" charset="0"/>
                        <a:ea typeface="Courier" charset="0"/>
                        <a:cs typeface="Courier" charset="0"/>
                      </a:rPr>
                      <m:t> </m:t>
                    </m:r>
                    <m:sSub>
                      <m:sSubPr>
                        <m:ctrlPr>
                          <a:rPr lang="en-US" sz="2400" b="0" i="1" dirty="0" smtClean="0">
                            <a:latin typeface="Cambria Math" panose="02040503050406030204" pitchFamily="18" charset="0"/>
                            <a:ea typeface="Courier" charset="0"/>
                            <a:cs typeface="Courier" charset="0"/>
                          </a:rPr>
                        </m:ctrlPr>
                      </m:sSubPr>
                      <m:e>
                        <m:acc>
                          <m:accPr>
                            <m:chr m:val="̂"/>
                            <m:ctrlPr>
                              <a:rPr lang="en-US" sz="2400" b="0" i="1" dirty="0" smtClean="0">
                                <a:latin typeface="Cambria Math" panose="02040503050406030204" pitchFamily="18" charset="0"/>
                                <a:ea typeface="Courier" charset="0"/>
                                <a:cs typeface="Courier" charset="0"/>
                              </a:rPr>
                            </m:ctrlPr>
                          </m:accPr>
                          <m:e>
                            <m:r>
                              <a:rPr lang="en-US" sz="2400" b="0" i="1" dirty="0" smtClean="0">
                                <a:latin typeface="Cambria Math" charset="0"/>
                                <a:ea typeface="Courier" charset="0"/>
                                <a:cs typeface="Courier" charset="0"/>
                              </a:rPr>
                              <m:t>𝛽</m:t>
                            </m:r>
                          </m:e>
                        </m:acc>
                      </m:e>
                      <m:sub>
                        <m:r>
                          <a:rPr lang="en-US" sz="2400" b="0" i="1" dirty="0" smtClean="0">
                            <a:latin typeface="Cambria Math" charset="0"/>
                            <a:ea typeface="Courier" charset="0"/>
                            <a:cs typeface="Courier" charset="0"/>
                          </a:rPr>
                          <m:t>𝑟𝑖𝑑𝑔𝑒</m:t>
                        </m:r>
                      </m:sub>
                    </m:sSub>
                    <m:d>
                      <m:dPr>
                        <m:ctrlPr>
                          <a:rPr lang="en-US" sz="2400" i="1" dirty="0">
                            <a:latin typeface="Cambria Math" panose="02040503050406030204" pitchFamily="18" charset="0"/>
                            <a:ea typeface="Courier" charset="0"/>
                            <a:cs typeface="Courier" charset="0"/>
                          </a:rPr>
                        </m:ctrlPr>
                      </m:dPr>
                      <m:e>
                        <m:sSub>
                          <m:sSubPr>
                            <m:ctrlPr>
                              <a:rPr lang="en-US" sz="2400" b="0" i="1" dirty="0" smtClean="0">
                                <a:latin typeface="Cambria Math" panose="02040503050406030204" pitchFamily="18" charset="0"/>
                                <a:ea typeface="Courier" charset="0"/>
                                <a:cs typeface="Courier" charset="0"/>
                              </a:rPr>
                            </m:ctrlPr>
                          </m:sSubPr>
                          <m:e>
                            <m:r>
                              <a:rPr lang="en-US" sz="2400" i="1" dirty="0">
                                <a:latin typeface="Cambria Math" charset="0"/>
                                <a:ea typeface="Courier" charset="0"/>
                                <a:cs typeface="Courier" charset="0"/>
                              </a:rPr>
                              <m:t>𝜆</m:t>
                            </m:r>
                          </m:e>
                          <m:sub>
                            <m:r>
                              <a:rPr lang="en-US" sz="2400" b="0" i="1" dirty="0" smtClean="0">
                                <a:latin typeface="Cambria Math" charset="0"/>
                                <a:ea typeface="Courier" charset="0"/>
                                <a:cs typeface="Courier" charset="0"/>
                              </a:rPr>
                              <m:t>𝑟𝑖𝑑𝑔𝑒</m:t>
                            </m:r>
                          </m:sub>
                        </m:sSub>
                      </m:e>
                    </m:d>
                  </m:oMath>
                </a14:m>
                <a:endParaRPr lang="en-US" sz="2400" dirty="0"/>
              </a:p>
              <a:p>
                <a:pPr marL="457200" indent="-457200">
                  <a:spcAft>
                    <a:spcPts val="600"/>
                  </a:spcAft>
                  <a:buFont typeface="+mj-lt"/>
                  <a:buAutoNum type="arabicPeriod"/>
                </a:pPr>
                <a:r>
                  <a:rPr lang="en-US" sz="2400" dirty="0">
                    <a:latin typeface="Courier" charset="0"/>
                    <a:ea typeface="Courier" charset="0"/>
                    <a:cs typeface="Courier" charset="0"/>
                  </a:rPr>
                  <a:t>report MSE or R</a:t>
                </a:r>
                <a:r>
                  <a:rPr lang="en-US" sz="2400" baseline="30000" dirty="0">
                    <a:latin typeface="Courier" charset="0"/>
                    <a:ea typeface="Courier" charset="0"/>
                    <a:cs typeface="Courier" charset="0"/>
                  </a:rPr>
                  <a:t>2 </a:t>
                </a:r>
                <a:r>
                  <a:rPr lang="en-US" sz="2400" dirty="0">
                    <a:latin typeface="Courier" charset="0"/>
                    <a:ea typeface="Courier" charset="0"/>
                    <a:cs typeface="Courier" charset="0"/>
                  </a:rPr>
                  <a:t>on </a:t>
                </a:r>
                <a14:m>
                  <m:oMath xmlns:m="http://schemas.openxmlformats.org/officeDocument/2006/math">
                    <m:sSub>
                      <m:sSubPr>
                        <m:ctrlPr>
                          <a:rPr lang="en-US" sz="2400" i="1">
                            <a:latin typeface="Cambria Math" panose="02040503050406030204" pitchFamily="18" charset="0"/>
                            <a:ea typeface="Courier" charset="0"/>
                            <a:cs typeface="Courier" charset="0"/>
                          </a:rPr>
                        </m:ctrlPr>
                      </m:sSubPr>
                      <m:e>
                        <m:d>
                          <m:dPr>
                            <m:begChr m:val="{"/>
                            <m:endChr m:val="}"/>
                            <m:ctrlPr>
                              <a:rPr lang="en-US" sz="2400" i="1">
                                <a:latin typeface="Cambria Math" panose="02040503050406030204" pitchFamily="18" charset="0"/>
                                <a:ea typeface="Courier" charset="0"/>
                                <a:cs typeface="Courier" charset="0"/>
                              </a:rPr>
                            </m:ctrlPr>
                          </m:dPr>
                          <m:e>
                            <m:r>
                              <a:rPr lang="en-US" sz="2400" i="1">
                                <a:latin typeface="Cambria Math" charset="0"/>
                                <a:ea typeface="Courier" charset="0"/>
                                <a:cs typeface="Courier" charset="0"/>
                              </a:rPr>
                              <m:t>𝑋</m:t>
                            </m:r>
                            <m:r>
                              <a:rPr lang="en-US" sz="2400" i="1">
                                <a:latin typeface="Cambria Math" charset="0"/>
                                <a:ea typeface="Courier" charset="0"/>
                                <a:cs typeface="Courier" charset="0"/>
                              </a:rPr>
                              <m:t>,</m:t>
                            </m:r>
                            <m:r>
                              <a:rPr lang="en-US" sz="2400" i="1">
                                <a:latin typeface="Cambria Math" charset="0"/>
                                <a:ea typeface="Courier" charset="0"/>
                                <a:cs typeface="Courier" charset="0"/>
                              </a:rPr>
                              <m:t>𝑌</m:t>
                            </m:r>
                          </m:e>
                        </m:d>
                      </m:e>
                      <m:sub>
                        <m:r>
                          <a:rPr lang="en-US" sz="2400" i="1">
                            <a:latin typeface="Cambria Math" charset="0"/>
                            <a:ea typeface="Courier" charset="0"/>
                            <a:cs typeface="Courier" charset="0"/>
                          </a:rPr>
                          <m:t>𝑡𝑒𝑠𝑡</m:t>
                        </m:r>
                      </m:sub>
                    </m:sSub>
                  </m:oMath>
                </a14:m>
                <a:r>
                  <a:rPr lang="en-US" sz="2400" dirty="0">
                    <a:latin typeface="Courier" charset="0"/>
                    <a:ea typeface="Courier" charset="0"/>
                    <a:cs typeface="Courier" charset="0"/>
                  </a:rPr>
                  <a:t> given the </a:t>
                </a:r>
                <a14:m>
                  <m:oMath xmlns:m="http://schemas.openxmlformats.org/officeDocument/2006/math">
                    <m:sSub>
                      <m:sSubPr>
                        <m:ctrlPr>
                          <a:rPr lang="en-US" sz="2400" i="1" dirty="0">
                            <a:latin typeface="Cambria Math" panose="02040503050406030204" pitchFamily="18" charset="0"/>
                            <a:ea typeface="Courier" charset="0"/>
                            <a:cs typeface="Courier" charset="0"/>
                          </a:rPr>
                        </m:ctrlPr>
                      </m:sSubPr>
                      <m:e>
                        <m:acc>
                          <m:accPr>
                            <m:chr m:val="̂"/>
                            <m:ctrlPr>
                              <a:rPr lang="en-US" sz="2400" i="1">
                                <a:latin typeface="Cambria Math" panose="02040503050406030204" pitchFamily="18" charset="0"/>
                                <a:ea typeface="Courier" charset="0"/>
                                <a:cs typeface="Courier" charset="0"/>
                              </a:rPr>
                            </m:ctrlPr>
                          </m:accPr>
                          <m:e>
                            <m:r>
                              <a:rPr lang="en-US" sz="2400" i="1">
                                <a:latin typeface="Cambria Math" charset="0"/>
                                <a:ea typeface="Courier" charset="0"/>
                                <a:cs typeface="Courier" charset="0"/>
                              </a:rPr>
                              <m:t>𝛽</m:t>
                            </m:r>
                          </m:e>
                        </m:acc>
                      </m:e>
                      <m:sub>
                        <m:r>
                          <a:rPr lang="en-US" sz="2400" b="0" i="1" smtClean="0">
                            <a:latin typeface="Cambria Math" charset="0"/>
                            <a:ea typeface="Courier" charset="0"/>
                            <a:cs typeface="Courier" charset="0"/>
                          </a:rPr>
                          <m:t>𝑟</m:t>
                        </m:r>
                        <m:r>
                          <a:rPr lang="en-US" sz="2400" i="1" dirty="0">
                            <a:latin typeface="Cambria Math" charset="0"/>
                            <a:ea typeface="Courier" charset="0"/>
                            <a:cs typeface="Courier" charset="0"/>
                          </a:rPr>
                          <m:t>𝑖𝑑𝑔𝑒</m:t>
                        </m:r>
                      </m:sub>
                    </m:sSub>
                    <m:d>
                      <m:dPr>
                        <m:ctrlPr>
                          <a:rPr lang="en-US" sz="2400" i="1" dirty="0">
                            <a:latin typeface="Cambria Math" panose="02040503050406030204" pitchFamily="18" charset="0"/>
                            <a:ea typeface="Courier" charset="0"/>
                            <a:cs typeface="Courier" charset="0"/>
                          </a:rPr>
                        </m:ctrlPr>
                      </m:dPr>
                      <m:e>
                        <m:sSub>
                          <m:sSubPr>
                            <m:ctrlPr>
                              <a:rPr lang="en-US" sz="2400" i="1" dirty="0">
                                <a:latin typeface="Cambria Math" panose="02040503050406030204" pitchFamily="18" charset="0"/>
                                <a:ea typeface="Courier" charset="0"/>
                                <a:cs typeface="Courier" charset="0"/>
                              </a:rPr>
                            </m:ctrlPr>
                          </m:sSubPr>
                          <m:e>
                            <m:r>
                              <a:rPr lang="en-US" sz="2400" i="1" dirty="0">
                                <a:latin typeface="Cambria Math" charset="0"/>
                                <a:ea typeface="Courier" charset="0"/>
                                <a:cs typeface="Courier" charset="0"/>
                              </a:rPr>
                              <m:t>𝜆</m:t>
                            </m:r>
                          </m:e>
                          <m:sub>
                            <m:r>
                              <a:rPr lang="en-US" sz="2400" b="0" i="1" dirty="0" smtClean="0">
                                <a:latin typeface="Cambria Math" charset="0"/>
                                <a:ea typeface="Courier" charset="0"/>
                                <a:cs typeface="Courier" charset="0"/>
                              </a:rPr>
                              <m:t>𝑟</m:t>
                            </m:r>
                            <m:r>
                              <a:rPr lang="en-US" sz="2400" i="1" dirty="0">
                                <a:latin typeface="Cambria Math" charset="0"/>
                                <a:ea typeface="Courier" charset="0"/>
                                <a:cs typeface="Courier" charset="0"/>
                              </a:rPr>
                              <m:t>𝑖𝑑𝑔𝑒</m:t>
                            </m:r>
                          </m:sub>
                        </m:sSub>
                      </m:e>
                    </m:d>
                  </m:oMath>
                </a14:m>
                <a:endParaRPr lang="en-US" sz="2400" dirty="0">
                  <a:latin typeface="Courier" charset="0"/>
                  <a:ea typeface="Courier" charset="0"/>
                  <a:cs typeface="Courier"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20715" y="1203158"/>
                <a:ext cx="10327008" cy="2111143"/>
              </a:xfrm>
              <a:blipFill rotWithShape="0">
                <a:blip r:embed="rId2"/>
                <a:stretch>
                  <a:fillRect l="-767" t="-22478" b="-144669"/>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C616E8F-BF65-1643-9F00-FF84D0665BC6}" type="slidenum">
              <a:rPr lang="en-US" smtClean="0"/>
              <a:t>45</a:t>
            </a:fld>
            <a:endParaRPr lang="en-US"/>
          </a:p>
        </p:txBody>
      </p:sp>
    </p:spTree>
    <p:extLst>
      <p:ext uri="{BB962C8B-B14F-4D97-AF65-F5344CB8AC3E}">
        <p14:creationId xmlns:p14="http://schemas.microsoft.com/office/powerpoint/2010/main" val="982267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0" y="1406303"/>
            <a:ext cx="6858000" cy="4572000"/>
          </a:xfrm>
          <a:prstGeom prst="rect">
            <a:avLst/>
          </a:prstGeom>
        </p:spPr>
      </p:pic>
      <p:sp>
        <p:nvSpPr>
          <p:cNvPr id="2" name="Title 1"/>
          <p:cNvSpPr>
            <a:spLocks noGrp="1"/>
          </p:cNvSpPr>
          <p:nvPr>
            <p:ph type="title"/>
          </p:nvPr>
        </p:nvSpPr>
        <p:spPr/>
        <p:txBody>
          <a:bodyPr/>
          <a:lstStyle/>
          <a:p>
            <a:r>
              <a:rPr lang="en-US" dirty="0"/>
              <a:t>Ridge regularization with </a:t>
            </a:r>
            <a:r>
              <a:rPr lang="en-US" b="1" dirty="0"/>
              <a:t>validation</a:t>
            </a:r>
            <a:r>
              <a:rPr lang="en-US" dirty="0"/>
              <a:t> only: step by step	</a:t>
            </a:r>
          </a:p>
        </p:txBody>
      </p:sp>
      <p:sp>
        <p:nvSpPr>
          <p:cNvPr id="4" name="Slide Number Placeholder 3"/>
          <p:cNvSpPr>
            <a:spLocks noGrp="1"/>
          </p:cNvSpPr>
          <p:nvPr>
            <p:ph type="sldNum" sz="quarter" idx="12"/>
          </p:nvPr>
        </p:nvSpPr>
        <p:spPr/>
        <p:txBody>
          <a:bodyPr/>
          <a:lstStyle/>
          <a:p>
            <a:fld id="{8C616E8F-BF65-1643-9F00-FF84D0665BC6}" type="slidenum">
              <a:rPr lang="en-US" smtClean="0"/>
              <a:t>46</a:t>
            </a:fld>
            <a:endParaRPr lang="en-US"/>
          </a:p>
        </p:txBody>
      </p:sp>
    </p:spTree>
    <p:extLst>
      <p:ext uri="{BB962C8B-B14F-4D97-AF65-F5344CB8AC3E}">
        <p14:creationId xmlns:p14="http://schemas.microsoft.com/office/powerpoint/2010/main" val="236779908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Lasso regularization with </a:t>
            </a:r>
            <a:r>
              <a:rPr lang="en-US" b="1" dirty="0"/>
              <a:t>validation</a:t>
            </a:r>
            <a:r>
              <a:rPr lang="en-US" dirty="0"/>
              <a:t> only: step by step	</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20715" y="1203158"/>
                <a:ext cx="10327008" cy="2111143"/>
              </a:xfrm>
            </p:spPr>
            <p:txBody>
              <a:bodyPr/>
              <a:lstStyle/>
              <a:p>
                <a:pPr marL="457200" indent="-457200">
                  <a:spcAft>
                    <a:spcPts val="600"/>
                  </a:spcAft>
                  <a:buFont typeface="+mj-lt"/>
                  <a:buAutoNum type="arabicPeriod"/>
                </a:pPr>
                <a:r>
                  <a:rPr lang="en-US" sz="2400" dirty="0">
                    <a:latin typeface="Courier" charset="0"/>
                    <a:ea typeface="Courier" charset="0"/>
                    <a:cs typeface="Courier" charset="0"/>
                  </a:rPr>
                  <a:t>split data into </a:t>
                </a:r>
                <a14:m>
                  <m:oMath xmlns:m="http://schemas.openxmlformats.org/officeDocument/2006/math">
                    <m:r>
                      <a:rPr lang="en-US" sz="2400" b="0" i="1" smtClean="0">
                        <a:latin typeface="Cambria Math" charset="0"/>
                        <a:ea typeface="Courier" charset="0"/>
                        <a:cs typeface="Courier" charset="0"/>
                      </a:rPr>
                      <m:t>{</m:t>
                    </m:r>
                    <m:sSub>
                      <m:sSubPr>
                        <m:ctrlPr>
                          <a:rPr lang="en-US" sz="2400" b="0" i="1" smtClean="0">
                            <a:latin typeface="Cambria Math" panose="02040503050406030204" pitchFamily="18" charset="0"/>
                            <a:ea typeface="Courier" charset="0"/>
                            <a:cs typeface="Courier" charset="0"/>
                          </a:rPr>
                        </m:ctrlPr>
                      </m:sSubPr>
                      <m:e>
                        <m:d>
                          <m:dPr>
                            <m:begChr m:val="{"/>
                            <m:endChr m:val="}"/>
                            <m:ctrlPr>
                              <a:rPr lang="en-US" sz="2400" b="0" i="1" smtClean="0">
                                <a:latin typeface="Cambria Math" panose="02040503050406030204" pitchFamily="18" charset="0"/>
                                <a:ea typeface="Courier" charset="0"/>
                                <a:cs typeface="Courier" charset="0"/>
                              </a:rPr>
                            </m:ctrlPr>
                          </m:dPr>
                          <m:e>
                            <m:r>
                              <a:rPr lang="en-US" sz="2400" b="0" i="1" smtClean="0">
                                <a:latin typeface="Cambria Math" charset="0"/>
                                <a:ea typeface="Courier" charset="0"/>
                                <a:cs typeface="Courier" charset="0"/>
                              </a:rPr>
                              <m:t>𝑋</m:t>
                            </m:r>
                            <m:r>
                              <a:rPr lang="en-US" sz="2400" b="0" i="1" smtClean="0">
                                <a:latin typeface="Cambria Math" charset="0"/>
                                <a:ea typeface="Courier" charset="0"/>
                                <a:cs typeface="Courier" charset="0"/>
                              </a:rPr>
                              <m:t>,</m:t>
                            </m:r>
                            <m:r>
                              <a:rPr lang="en-US" sz="2400" b="0" i="1" smtClean="0">
                                <a:latin typeface="Cambria Math" charset="0"/>
                                <a:ea typeface="Courier" charset="0"/>
                                <a:cs typeface="Courier" charset="0"/>
                              </a:rPr>
                              <m:t>𝑌</m:t>
                            </m:r>
                          </m:e>
                        </m:d>
                      </m:e>
                      <m:sub>
                        <m:r>
                          <a:rPr lang="en-US" sz="2400" b="0" i="1" smtClean="0">
                            <a:latin typeface="Cambria Math" charset="0"/>
                            <a:ea typeface="Courier" charset="0"/>
                            <a:cs typeface="Courier" charset="0"/>
                          </a:rPr>
                          <m:t>𝑡𝑟𝑎𝑖𝑛</m:t>
                        </m:r>
                      </m:sub>
                    </m:sSub>
                    <m:r>
                      <a:rPr lang="en-US" sz="2400" b="0" i="1" smtClean="0">
                        <a:latin typeface="Cambria Math" charset="0"/>
                        <a:ea typeface="Courier" charset="0"/>
                        <a:cs typeface="Courier" charset="0"/>
                      </a:rPr>
                      <m:t>,</m:t>
                    </m:r>
                    <m:sSub>
                      <m:sSubPr>
                        <m:ctrlPr>
                          <a:rPr lang="en-US" sz="2400" i="1">
                            <a:latin typeface="Cambria Math" panose="02040503050406030204" pitchFamily="18" charset="0"/>
                            <a:ea typeface="Courier" charset="0"/>
                            <a:cs typeface="Courier" charset="0"/>
                          </a:rPr>
                        </m:ctrlPr>
                      </m:sSubPr>
                      <m:e>
                        <m:d>
                          <m:dPr>
                            <m:begChr m:val="{"/>
                            <m:endChr m:val="}"/>
                            <m:ctrlPr>
                              <a:rPr lang="en-US" sz="2400" i="1">
                                <a:latin typeface="Cambria Math" panose="02040503050406030204" pitchFamily="18" charset="0"/>
                                <a:ea typeface="Courier" charset="0"/>
                                <a:cs typeface="Courier" charset="0"/>
                              </a:rPr>
                            </m:ctrlPr>
                          </m:dPr>
                          <m:e>
                            <m:r>
                              <a:rPr lang="en-US" sz="2400" i="1">
                                <a:latin typeface="Cambria Math" charset="0"/>
                                <a:ea typeface="Courier" charset="0"/>
                                <a:cs typeface="Courier" charset="0"/>
                              </a:rPr>
                              <m:t>𝑋</m:t>
                            </m:r>
                            <m:r>
                              <a:rPr lang="en-US" sz="2400" i="1">
                                <a:latin typeface="Cambria Math" charset="0"/>
                                <a:ea typeface="Courier" charset="0"/>
                                <a:cs typeface="Courier" charset="0"/>
                              </a:rPr>
                              <m:t>,</m:t>
                            </m:r>
                            <m:r>
                              <a:rPr lang="en-US" sz="2400" i="1">
                                <a:latin typeface="Cambria Math" charset="0"/>
                                <a:ea typeface="Courier" charset="0"/>
                                <a:cs typeface="Courier" charset="0"/>
                              </a:rPr>
                              <m:t>𝑌</m:t>
                            </m:r>
                          </m:e>
                        </m:d>
                      </m:e>
                      <m:sub>
                        <m:r>
                          <a:rPr lang="en-US" sz="2400" b="0" i="1" smtClean="0">
                            <a:latin typeface="Cambria Math" charset="0"/>
                            <a:ea typeface="Courier" charset="0"/>
                            <a:cs typeface="Courier" charset="0"/>
                          </a:rPr>
                          <m:t>𝑣𝑎𝑙𝑖𝑑𝑎𝑡𝑖𝑜𝑛</m:t>
                        </m:r>
                      </m:sub>
                    </m:sSub>
                    <m:r>
                      <a:rPr lang="en-US" sz="2400" i="1">
                        <a:latin typeface="Cambria Math" charset="0"/>
                        <a:ea typeface="Courier" charset="0"/>
                        <a:cs typeface="Courier" charset="0"/>
                      </a:rPr>
                      <m:t>,</m:t>
                    </m:r>
                    <m:sSub>
                      <m:sSubPr>
                        <m:ctrlPr>
                          <a:rPr lang="en-US" sz="2400" i="1">
                            <a:latin typeface="Cambria Math" panose="02040503050406030204" pitchFamily="18" charset="0"/>
                            <a:ea typeface="Courier" charset="0"/>
                            <a:cs typeface="Courier" charset="0"/>
                          </a:rPr>
                        </m:ctrlPr>
                      </m:sSubPr>
                      <m:e>
                        <m:d>
                          <m:dPr>
                            <m:begChr m:val="{"/>
                            <m:endChr m:val="}"/>
                            <m:ctrlPr>
                              <a:rPr lang="en-US" sz="2400" i="1">
                                <a:latin typeface="Cambria Math" panose="02040503050406030204" pitchFamily="18" charset="0"/>
                                <a:ea typeface="Courier" charset="0"/>
                                <a:cs typeface="Courier" charset="0"/>
                              </a:rPr>
                            </m:ctrlPr>
                          </m:dPr>
                          <m:e>
                            <m:r>
                              <a:rPr lang="en-US" sz="2400" i="1">
                                <a:latin typeface="Cambria Math" charset="0"/>
                                <a:ea typeface="Courier" charset="0"/>
                                <a:cs typeface="Courier" charset="0"/>
                              </a:rPr>
                              <m:t>𝑋</m:t>
                            </m:r>
                            <m:r>
                              <a:rPr lang="en-US" sz="2400" i="1">
                                <a:latin typeface="Cambria Math" charset="0"/>
                                <a:ea typeface="Courier" charset="0"/>
                                <a:cs typeface="Courier" charset="0"/>
                              </a:rPr>
                              <m:t>,</m:t>
                            </m:r>
                            <m:r>
                              <a:rPr lang="en-US" sz="2400" i="1">
                                <a:latin typeface="Cambria Math" charset="0"/>
                                <a:ea typeface="Courier" charset="0"/>
                                <a:cs typeface="Courier" charset="0"/>
                              </a:rPr>
                              <m:t>𝑌</m:t>
                            </m:r>
                          </m:e>
                        </m:d>
                      </m:e>
                      <m:sub>
                        <m:r>
                          <a:rPr lang="en-US" sz="2400" b="0" i="1" smtClean="0">
                            <a:latin typeface="Cambria Math" charset="0"/>
                            <a:ea typeface="Courier" charset="0"/>
                            <a:cs typeface="Courier" charset="0"/>
                          </a:rPr>
                          <m:t>𝑡𝑒𝑠𝑡</m:t>
                        </m:r>
                      </m:sub>
                    </m:sSub>
                    <m:r>
                      <a:rPr lang="en-US" sz="2400" b="0" i="1" smtClean="0">
                        <a:latin typeface="Cambria Math" charset="0"/>
                        <a:ea typeface="Courier" charset="0"/>
                        <a:cs typeface="Courier" charset="0"/>
                      </a:rPr>
                      <m:t>}</m:t>
                    </m:r>
                    <m:r>
                      <a:rPr lang="en-US" sz="2400" i="1">
                        <a:latin typeface="Cambria Math" charset="0"/>
                        <a:ea typeface="Courier" charset="0"/>
                        <a:cs typeface="Courier" charset="0"/>
                      </a:rPr>
                      <m:t> </m:t>
                    </m:r>
                  </m:oMath>
                </a14:m>
                <a:endParaRPr lang="en-US" sz="2400" dirty="0">
                  <a:latin typeface="Courier" charset="0"/>
                  <a:ea typeface="Courier" charset="0"/>
                  <a:cs typeface="Courier" charset="0"/>
                </a:endParaRPr>
              </a:p>
              <a:p>
                <a:pPr marL="457200" indent="-457200">
                  <a:spcAft>
                    <a:spcPts val="600"/>
                  </a:spcAft>
                  <a:buFont typeface="+mj-lt"/>
                  <a:buAutoNum type="arabicPeriod"/>
                </a:pPr>
                <a:r>
                  <a:rPr lang="en-US" sz="2400" dirty="0">
                    <a:latin typeface="Courier" charset="0"/>
                    <a:ea typeface="Courier" charset="0"/>
                    <a:cs typeface="Courier" charset="0"/>
                  </a:rPr>
                  <a:t>for</a:t>
                </a:r>
                <a:r>
                  <a:rPr lang="en-US" sz="2400" dirty="0"/>
                  <a:t> </a:t>
                </a:r>
                <a14:m>
                  <m:oMath xmlns:m="http://schemas.openxmlformats.org/officeDocument/2006/math">
                    <m:r>
                      <a:rPr lang="en-US" sz="2400" b="0" i="1" smtClean="0">
                        <a:latin typeface="Cambria Math" charset="0"/>
                      </a:rPr>
                      <m:t>𝜆</m:t>
                    </m:r>
                    <m:r>
                      <a:rPr lang="en-US" sz="2400" b="0" i="1" smtClean="0">
                        <a:latin typeface="Cambria Math" charset="0"/>
                      </a:rPr>
                      <m:t> </m:t>
                    </m:r>
                    <m:r>
                      <m:rPr>
                        <m:sty m:val="p"/>
                      </m:rPr>
                      <a:rPr lang="en-US" sz="2400" b="0" i="0" smtClean="0">
                        <a:latin typeface="Cambria Math" charset="0"/>
                        <a:ea typeface="Courier" charset="0"/>
                        <a:cs typeface="Courier" charset="0"/>
                      </a:rPr>
                      <m:t>in</m:t>
                    </m:r>
                    <m:r>
                      <a:rPr lang="en-US" sz="2400" b="0" i="1" smtClean="0">
                        <a:latin typeface="Cambria Math" charset="0"/>
                      </a:rPr>
                      <m:t> </m:t>
                    </m:r>
                    <m:d>
                      <m:dPr>
                        <m:begChr m:val="{"/>
                        <m:endChr m:val="}"/>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charset="0"/>
                              </a:rPr>
                              <m:t>𝜆</m:t>
                            </m:r>
                          </m:e>
                          <m:sub>
                            <m:r>
                              <a:rPr lang="en-US" sz="2400" b="0" i="1" smtClean="0">
                                <a:latin typeface="Cambria Math" charset="0"/>
                              </a:rPr>
                              <m:t>𝑚𝑖𝑛</m:t>
                            </m:r>
                          </m:sub>
                        </m:sSub>
                        <m:r>
                          <a:rPr lang="en-US" sz="2400" b="0" i="1" smtClean="0">
                            <a:latin typeface="Cambria Math" charset="0"/>
                          </a:rPr>
                          <m:t>,…</m:t>
                        </m:r>
                        <m:sSub>
                          <m:sSubPr>
                            <m:ctrlPr>
                              <a:rPr lang="en-US" sz="2400" b="0" i="1" smtClean="0">
                                <a:latin typeface="Cambria Math" panose="02040503050406030204" pitchFamily="18" charset="0"/>
                              </a:rPr>
                            </m:ctrlPr>
                          </m:sSubPr>
                          <m:e>
                            <m:r>
                              <a:rPr lang="en-US" sz="2400" b="0" i="1" smtClean="0">
                                <a:latin typeface="Cambria Math" charset="0"/>
                              </a:rPr>
                              <m:t>𝜆</m:t>
                            </m:r>
                          </m:e>
                          <m:sub>
                            <m:r>
                              <a:rPr lang="en-US" sz="2400" b="0" i="1" smtClean="0">
                                <a:latin typeface="Cambria Math" charset="0"/>
                              </a:rPr>
                              <m:t>𝑚𝑎𝑥</m:t>
                            </m:r>
                          </m:sub>
                        </m:sSub>
                      </m:e>
                    </m:d>
                    <m:r>
                      <a:rPr lang="en-US" sz="2400" b="0" i="1" smtClean="0">
                        <a:latin typeface="Cambria Math" charset="0"/>
                      </a:rPr>
                      <m:t>: </m:t>
                    </m:r>
                  </m:oMath>
                </a14:m>
                <a:endParaRPr lang="en-US" sz="2400" b="0" dirty="0"/>
              </a:p>
              <a:p>
                <a:pPr marL="1200120" lvl="1" indent="-457200">
                  <a:spcAft>
                    <a:spcPts val="600"/>
                  </a:spcAft>
                  <a:buFont typeface="+mj-lt"/>
                  <a:buAutoNum type="alphaUcPeriod"/>
                </a:pPr>
                <a:r>
                  <a:rPr lang="en-US" dirty="0">
                    <a:latin typeface="Courier" charset="0"/>
                    <a:ea typeface="Courier" charset="0"/>
                    <a:cs typeface="Courier" charset="0"/>
                  </a:rPr>
                  <a:t>determine the </a:t>
                </a:r>
                <a14:m>
                  <m:oMath xmlns:m="http://schemas.openxmlformats.org/officeDocument/2006/math">
                    <m:r>
                      <a:rPr lang="en-US" b="0" i="1" smtClean="0">
                        <a:latin typeface="Cambria Math" charset="0"/>
                        <a:ea typeface="Courier" charset="0"/>
                        <a:cs typeface="Courier" charset="0"/>
                      </a:rPr>
                      <m:t>𝛽</m:t>
                    </m:r>
                  </m:oMath>
                </a14:m>
                <a:r>
                  <a:rPr lang="en-US" dirty="0">
                    <a:latin typeface="Courier" charset="0"/>
                    <a:ea typeface="Courier" charset="0"/>
                    <a:cs typeface="Courier" charset="0"/>
                  </a:rPr>
                  <a:t> that minimizes the </a:t>
                </a:r>
                <a14:m>
                  <m:oMath xmlns:m="http://schemas.openxmlformats.org/officeDocument/2006/math">
                    <m:sSub>
                      <m:sSubPr>
                        <m:ctrlPr>
                          <a:rPr lang="en-US" b="0" i="1" smtClean="0">
                            <a:latin typeface="Cambria Math" panose="02040503050406030204" pitchFamily="18" charset="0"/>
                            <a:ea typeface="Courier" charset="0"/>
                            <a:cs typeface="Courier" charset="0"/>
                          </a:rPr>
                        </m:ctrlPr>
                      </m:sSubPr>
                      <m:e>
                        <m:r>
                          <a:rPr lang="en-US" b="0" i="1" smtClean="0">
                            <a:latin typeface="Cambria Math" charset="0"/>
                            <a:ea typeface="Courier" charset="0"/>
                            <a:cs typeface="Courier" charset="0"/>
                          </a:rPr>
                          <m:t>𝐿</m:t>
                        </m:r>
                      </m:e>
                      <m:sub>
                        <m:r>
                          <a:rPr lang="en-US" b="0" i="1" smtClean="0">
                            <a:latin typeface="Cambria Math" charset="0"/>
                            <a:ea typeface="Courier" charset="0"/>
                            <a:cs typeface="Courier" charset="0"/>
                          </a:rPr>
                          <m:t>𝑙𝑎𝑠𝑠𝑜</m:t>
                        </m:r>
                      </m:sub>
                    </m:sSub>
                  </m:oMath>
                </a14:m>
                <a:r>
                  <a:rPr lang="en-US" dirty="0">
                    <a:latin typeface="Courier" charset="0"/>
                    <a:ea typeface="Courier" charset="0"/>
                    <a:cs typeface="Courier" charset="0"/>
                  </a:rPr>
                  <a:t>, </a:t>
                </a:r>
                <a14:m>
                  <m:oMath xmlns:m="http://schemas.openxmlformats.org/officeDocument/2006/math">
                    <m:sSub>
                      <m:sSubPr>
                        <m:ctrlPr>
                          <a:rPr lang="en-US" b="0" i="1" dirty="0" smtClean="0">
                            <a:latin typeface="Cambria Math" panose="02040503050406030204" pitchFamily="18" charset="0"/>
                            <a:ea typeface="Courier" charset="0"/>
                            <a:cs typeface="Courier" charset="0"/>
                          </a:rPr>
                        </m:ctrlPr>
                      </m:sSubPr>
                      <m:e>
                        <m:acc>
                          <m:accPr>
                            <m:chr m:val="̂"/>
                            <m:ctrlPr>
                              <a:rPr lang="en-US" b="0" i="1" smtClean="0">
                                <a:latin typeface="Cambria Math" panose="02040503050406030204" pitchFamily="18" charset="0"/>
                                <a:ea typeface="Courier" charset="0"/>
                                <a:cs typeface="Courier" charset="0"/>
                              </a:rPr>
                            </m:ctrlPr>
                          </m:accPr>
                          <m:e>
                            <m:r>
                              <a:rPr lang="en-US" b="0" i="1" smtClean="0">
                                <a:latin typeface="Cambria Math" charset="0"/>
                                <a:ea typeface="Courier" charset="0"/>
                                <a:cs typeface="Courier" charset="0"/>
                              </a:rPr>
                              <m:t>𝛽</m:t>
                            </m:r>
                          </m:e>
                        </m:acc>
                      </m:e>
                      <m:sub>
                        <m:r>
                          <a:rPr lang="en-US" b="0" i="1" dirty="0" smtClean="0">
                            <a:latin typeface="Cambria Math" charset="0"/>
                            <a:ea typeface="Courier" charset="0"/>
                            <a:cs typeface="Courier" charset="0"/>
                          </a:rPr>
                          <m:t>𝑙𝑎𝑠𝑠𝑜</m:t>
                        </m:r>
                      </m:sub>
                    </m:sSub>
                    <m:d>
                      <m:dPr>
                        <m:ctrlPr>
                          <a:rPr lang="en-US" b="0" i="1" dirty="0" smtClean="0">
                            <a:latin typeface="Cambria Math" panose="02040503050406030204" pitchFamily="18" charset="0"/>
                            <a:ea typeface="Courier" charset="0"/>
                            <a:cs typeface="Courier" charset="0"/>
                          </a:rPr>
                        </m:ctrlPr>
                      </m:dPr>
                      <m:e>
                        <m:r>
                          <a:rPr lang="en-US" b="0" i="1" dirty="0" smtClean="0">
                            <a:latin typeface="Cambria Math" charset="0"/>
                            <a:ea typeface="Courier" charset="0"/>
                            <a:cs typeface="Courier" charset="0"/>
                          </a:rPr>
                          <m:t>𝜆</m:t>
                        </m:r>
                      </m:e>
                    </m:d>
                  </m:oMath>
                </a14:m>
                <a:r>
                  <a:rPr lang="en-US" dirty="0"/>
                  <a:t>, using the train data. </a:t>
                </a:r>
                <a:r>
                  <a:rPr lang="en-US" b="1" dirty="0"/>
                  <a:t>This is done using a numerical solver. </a:t>
                </a:r>
              </a:p>
              <a:p>
                <a:pPr marL="1200120" lvl="1" indent="-457200">
                  <a:spcAft>
                    <a:spcPts val="600"/>
                  </a:spcAft>
                  <a:buFont typeface="+mj-lt"/>
                  <a:buAutoNum type="alphaUcPeriod"/>
                </a:pPr>
                <a:r>
                  <a:rPr lang="en-US" sz="2400" dirty="0">
                    <a:latin typeface="Courier" charset="0"/>
                    <a:ea typeface="Courier" charset="0"/>
                    <a:cs typeface="Courier" charset="0"/>
                  </a:rPr>
                  <a:t>record</a:t>
                </a:r>
                <a:r>
                  <a:rPr lang="en-US" sz="2400" dirty="0"/>
                  <a:t> </a:t>
                </a:r>
                <a14:m>
                  <m:oMath xmlns:m="http://schemas.openxmlformats.org/officeDocument/2006/math">
                    <m:sSubSup>
                      <m:sSubSupPr>
                        <m:ctrlPr>
                          <a:rPr lang="en-US" sz="2400" b="0" i="1" smtClean="0">
                            <a:latin typeface="Cambria Math" panose="02040503050406030204" pitchFamily="18" charset="0"/>
                          </a:rPr>
                        </m:ctrlPr>
                      </m:sSubSupPr>
                      <m:e>
                        <m:r>
                          <a:rPr lang="en-US" sz="2400" b="0" i="1" smtClean="0">
                            <a:latin typeface="Cambria Math" charset="0"/>
                          </a:rPr>
                          <m:t>𝐿</m:t>
                        </m:r>
                      </m:e>
                      <m:sub>
                        <m:r>
                          <a:rPr lang="en-US" sz="2400" b="0" i="1" smtClean="0">
                            <a:latin typeface="Cambria Math" charset="0"/>
                          </a:rPr>
                          <m:t>𝑀𝑆𝐸</m:t>
                        </m:r>
                      </m:sub>
                      <m:sup/>
                    </m:sSubSup>
                    <m:d>
                      <m:dPr>
                        <m:ctrlPr>
                          <a:rPr lang="en-US" sz="2400" b="0" i="1" smtClean="0">
                            <a:latin typeface="Cambria Math" panose="02040503050406030204" pitchFamily="18" charset="0"/>
                          </a:rPr>
                        </m:ctrlPr>
                      </m:dPr>
                      <m:e>
                        <m:r>
                          <a:rPr lang="en-US" sz="2400" b="0" i="1" smtClean="0">
                            <a:latin typeface="Cambria Math" charset="0"/>
                          </a:rPr>
                          <m:t>𝜆</m:t>
                        </m:r>
                      </m:e>
                    </m:d>
                  </m:oMath>
                </a14:m>
                <a:r>
                  <a:rPr lang="en-US" sz="2400" dirty="0"/>
                  <a:t> </a:t>
                </a:r>
                <a:r>
                  <a:rPr lang="en-US" sz="2400" dirty="0">
                    <a:latin typeface="Courier" charset="0"/>
                    <a:ea typeface="Courier" charset="0"/>
                    <a:cs typeface="Courier" charset="0"/>
                  </a:rPr>
                  <a:t>using validation data</a:t>
                </a:r>
              </a:p>
              <a:p>
                <a:pPr marL="457200" indent="-457200">
                  <a:spcAft>
                    <a:spcPts val="600"/>
                  </a:spcAft>
                  <a:buFont typeface="+mj-lt"/>
                  <a:buAutoNum type="arabicPeriod"/>
                </a:pPr>
                <a:r>
                  <a:rPr lang="en-US" sz="2400" dirty="0">
                    <a:latin typeface="Courier" charset="0"/>
                    <a:ea typeface="Courier" charset="0"/>
                    <a:cs typeface="Courier" charset="0"/>
                  </a:rPr>
                  <a:t>select</a:t>
                </a:r>
                <a:r>
                  <a:rPr lang="en-US" sz="2400" dirty="0"/>
                  <a:t> the </a:t>
                </a:r>
                <a14:m>
                  <m:oMath xmlns:m="http://schemas.openxmlformats.org/officeDocument/2006/math">
                    <m:r>
                      <a:rPr lang="en-US" sz="2400" b="0" i="1" dirty="0" smtClean="0">
                        <a:latin typeface="Cambria Math" charset="0"/>
                      </a:rPr>
                      <m:t>𝜆</m:t>
                    </m:r>
                    <m:r>
                      <a:rPr lang="en-US" sz="2400" i="1" dirty="0" smtClean="0">
                        <a:latin typeface="Cambria Math" charset="0"/>
                      </a:rPr>
                      <m:t> </m:t>
                    </m:r>
                  </m:oMath>
                </a14:m>
                <a:r>
                  <a:rPr lang="en-US" sz="2400" dirty="0"/>
                  <a:t>that minimizes the loss on the validation data,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charset="0"/>
                          </a:rPr>
                          <m:t>           </m:t>
                        </m:r>
                        <m:r>
                          <a:rPr lang="en-US" sz="2400" i="1">
                            <a:latin typeface="Cambria Math" charset="0"/>
                          </a:rPr>
                          <m:t>𝜆</m:t>
                        </m:r>
                      </m:e>
                      <m:sub>
                        <m:r>
                          <a:rPr lang="en-US" sz="2400" b="0" i="1" smtClean="0">
                            <a:latin typeface="Cambria Math" charset="0"/>
                          </a:rPr>
                          <m:t>𝑙𝑎𝑠𝑠𝑜</m:t>
                        </m:r>
                      </m:sub>
                    </m:sSub>
                    <m:r>
                      <a:rPr lang="en-US" sz="2400" b="0" i="0" smtClean="0">
                        <a:latin typeface="Cambria Math" charset="0"/>
                      </a:rPr>
                      <m:t>=</m:t>
                    </m:r>
                    <m:sSub>
                      <m:sSubPr>
                        <m:ctrlPr>
                          <a:rPr lang="en-US" sz="2400" b="0" i="1" smtClean="0">
                            <a:latin typeface="Cambria Math" panose="02040503050406030204" pitchFamily="18" charset="0"/>
                          </a:rPr>
                        </m:ctrlPr>
                      </m:sSubPr>
                      <m:e>
                        <m:r>
                          <m:rPr>
                            <m:sty m:val="p"/>
                          </m:rPr>
                          <a:rPr lang="en-US" sz="2400" b="0" i="0" smtClean="0">
                            <a:latin typeface="Cambria Math" charset="0"/>
                          </a:rPr>
                          <m:t>argmin</m:t>
                        </m:r>
                      </m:e>
                      <m:sub>
                        <m:r>
                          <a:rPr lang="en-US" sz="2400" b="0" i="1" smtClean="0">
                            <a:latin typeface="Cambria Math" charset="0"/>
                          </a:rPr>
                          <m:t>𝜆</m:t>
                        </m:r>
                      </m:sub>
                    </m:sSub>
                    <m:r>
                      <a:rPr lang="en-US" sz="2400" b="0" i="0" smtClean="0">
                        <a:latin typeface="Cambria Math" charset="0"/>
                      </a:rPr>
                      <m:t> </m:t>
                    </m:r>
                    <m:sSubSup>
                      <m:sSubSupPr>
                        <m:ctrlPr>
                          <a:rPr lang="en-US" sz="2400" i="1">
                            <a:latin typeface="Cambria Math" panose="02040503050406030204" pitchFamily="18" charset="0"/>
                          </a:rPr>
                        </m:ctrlPr>
                      </m:sSubSupPr>
                      <m:e>
                        <m:r>
                          <a:rPr lang="en-US" sz="2400" i="1">
                            <a:latin typeface="Cambria Math" charset="0"/>
                          </a:rPr>
                          <m:t>𝐿</m:t>
                        </m:r>
                      </m:e>
                      <m:sub>
                        <m:r>
                          <a:rPr lang="en-US" sz="2400" i="1">
                            <a:latin typeface="Cambria Math" charset="0"/>
                          </a:rPr>
                          <m:t>𝑀𝑆𝐸</m:t>
                        </m:r>
                      </m:sub>
                      <m:sup/>
                    </m:sSubSup>
                    <m:d>
                      <m:dPr>
                        <m:ctrlPr>
                          <a:rPr lang="en-US" sz="2400" i="1">
                            <a:latin typeface="Cambria Math" panose="02040503050406030204" pitchFamily="18" charset="0"/>
                          </a:rPr>
                        </m:ctrlPr>
                      </m:dPr>
                      <m:e>
                        <m:r>
                          <a:rPr lang="en-US" sz="2400" i="1">
                            <a:latin typeface="Cambria Math" charset="0"/>
                          </a:rPr>
                          <m:t>𝜆</m:t>
                        </m:r>
                      </m:e>
                    </m:d>
                  </m:oMath>
                </a14:m>
                <a:r>
                  <a:rPr lang="en-US" sz="2400" dirty="0"/>
                  <a:t> </a:t>
                </a:r>
              </a:p>
              <a:p>
                <a:pPr marL="457200" indent="-457200">
                  <a:spcAft>
                    <a:spcPts val="600"/>
                  </a:spcAft>
                  <a:buFont typeface="+mj-lt"/>
                  <a:buAutoNum type="arabicPeriod"/>
                </a:pPr>
                <a:r>
                  <a:rPr lang="en-US" sz="2400" dirty="0">
                    <a:latin typeface="Courier" charset="0"/>
                    <a:ea typeface="Courier" charset="0"/>
                    <a:cs typeface="Courier" charset="0"/>
                  </a:rPr>
                  <a:t>Refit the model using both </a:t>
                </a:r>
                <a:r>
                  <a:rPr lang="en-US" sz="2400" dirty="0"/>
                  <a:t>train and validation data, </a:t>
                </a:r>
                <a:r>
                  <a:rPr lang="en-US" sz="2400" dirty="0">
                    <a:latin typeface="Courier" charset="0"/>
                    <a:ea typeface="Courier" charset="0"/>
                    <a:cs typeface="Courier" charset="0"/>
                  </a:rPr>
                  <a:t> </a:t>
                </a:r>
                <a14:m>
                  <m:oMath xmlns:m="http://schemas.openxmlformats.org/officeDocument/2006/math">
                    <m:r>
                      <a:rPr lang="en-US" sz="2400" i="1">
                        <a:latin typeface="Cambria Math" charset="0"/>
                        <a:ea typeface="Courier" charset="0"/>
                        <a:cs typeface="Courier" charset="0"/>
                      </a:rPr>
                      <m:t>{</m:t>
                    </m:r>
                    <m:sSub>
                      <m:sSubPr>
                        <m:ctrlPr>
                          <a:rPr lang="en-US" sz="2400" i="1">
                            <a:latin typeface="Cambria Math" panose="02040503050406030204" pitchFamily="18" charset="0"/>
                            <a:ea typeface="Courier" charset="0"/>
                            <a:cs typeface="Courier" charset="0"/>
                          </a:rPr>
                        </m:ctrlPr>
                      </m:sSubPr>
                      <m:e>
                        <m:d>
                          <m:dPr>
                            <m:begChr m:val="{"/>
                            <m:endChr m:val="}"/>
                            <m:ctrlPr>
                              <a:rPr lang="en-US" sz="2400" i="1">
                                <a:latin typeface="Cambria Math" panose="02040503050406030204" pitchFamily="18" charset="0"/>
                                <a:ea typeface="Courier" charset="0"/>
                                <a:cs typeface="Courier" charset="0"/>
                              </a:rPr>
                            </m:ctrlPr>
                          </m:dPr>
                          <m:e>
                            <m:r>
                              <a:rPr lang="en-US" sz="2400" i="1">
                                <a:latin typeface="Cambria Math" charset="0"/>
                                <a:ea typeface="Courier" charset="0"/>
                                <a:cs typeface="Courier" charset="0"/>
                              </a:rPr>
                              <m:t>𝑋</m:t>
                            </m:r>
                            <m:r>
                              <a:rPr lang="en-US" sz="2400" i="1">
                                <a:latin typeface="Cambria Math" charset="0"/>
                                <a:ea typeface="Courier" charset="0"/>
                                <a:cs typeface="Courier" charset="0"/>
                              </a:rPr>
                              <m:t>,</m:t>
                            </m:r>
                            <m:r>
                              <a:rPr lang="en-US" sz="2400" i="1">
                                <a:latin typeface="Cambria Math" charset="0"/>
                                <a:ea typeface="Courier" charset="0"/>
                                <a:cs typeface="Courier" charset="0"/>
                              </a:rPr>
                              <m:t>𝑌</m:t>
                            </m:r>
                          </m:e>
                        </m:d>
                      </m:e>
                      <m:sub>
                        <m:r>
                          <a:rPr lang="en-US" sz="2400" i="1">
                            <a:latin typeface="Cambria Math" charset="0"/>
                            <a:ea typeface="Courier" charset="0"/>
                            <a:cs typeface="Courier" charset="0"/>
                          </a:rPr>
                          <m:t>𝑡𝑟𝑎𝑖𝑛</m:t>
                        </m:r>
                      </m:sub>
                    </m:sSub>
                    <m:r>
                      <a:rPr lang="en-US" sz="2400" i="1">
                        <a:latin typeface="Cambria Math" charset="0"/>
                        <a:ea typeface="Courier" charset="0"/>
                        <a:cs typeface="Courier" charset="0"/>
                      </a:rPr>
                      <m:t>,</m:t>
                    </m:r>
                    <m:sSub>
                      <m:sSubPr>
                        <m:ctrlPr>
                          <a:rPr lang="en-US" sz="2400" i="1">
                            <a:latin typeface="Cambria Math" panose="02040503050406030204" pitchFamily="18" charset="0"/>
                            <a:ea typeface="Courier" charset="0"/>
                            <a:cs typeface="Courier" charset="0"/>
                          </a:rPr>
                        </m:ctrlPr>
                      </m:sSubPr>
                      <m:e>
                        <m:d>
                          <m:dPr>
                            <m:begChr m:val="{"/>
                            <m:endChr m:val="}"/>
                            <m:ctrlPr>
                              <a:rPr lang="en-US" sz="2400" i="1">
                                <a:latin typeface="Cambria Math" panose="02040503050406030204" pitchFamily="18" charset="0"/>
                                <a:ea typeface="Courier" charset="0"/>
                                <a:cs typeface="Courier" charset="0"/>
                              </a:rPr>
                            </m:ctrlPr>
                          </m:dPr>
                          <m:e>
                            <m:r>
                              <a:rPr lang="en-US" sz="2400" i="1">
                                <a:latin typeface="Cambria Math" charset="0"/>
                                <a:ea typeface="Courier" charset="0"/>
                                <a:cs typeface="Courier" charset="0"/>
                              </a:rPr>
                              <m:t>𝑋</m:t>
                            </m:r>
                            <m:r>
                              <a:rPr lang="en-US" sz="2400" i="1">
                                <a:latin typeface="Cambria Math" charset="0"/>
                                <a:ea typeface="Courier" charset="0"/>
                                <a:cs typeface="Courier" charset="0"/>
                              </a:rPr>
                              <m:t>,</m:t>
                            </m:r>
                            <m:r>
                              <a:rPr lang="en-US" sz="2400" i="1">
                                <a:latin typeface="Cambria Math" charset="0"/>
                                <a:ea typeface="Courier" charset="0"/>
                                <a:cs typeface="Courier" charset="0"/>
                              </a:rPr>
                              <m:t>𝑌</m:t>
                            </m:r>
                          </m:e>
                        </m:d>
                      </m:e>
                      <m:sub>
                        <m:r>
                          <a:rPr lang="en-US" sz="2400" i="1">
                            <a:latin typeface="Cambria Math" charset="0"/>
                            <a:ea typeface="Courier" charset="0"/>
                            <a:cs typeface="Courier" charset="0"/>
                          </a:rPr>
                          <m:t>𝑣𝑎𝑙𝑖𝑑𝑎𝑡𝑖𝑜𝑛</m:t>
                        </m:r>
                      </m:sub>
                    </m:sSub>
                  </m:oMath>
                </a14:m>
                <a:r>
                  <a:rPr lang="en-US" sz="2400" dirty="0"/>
                  <a:t> },  resulting to </a:t>
                </a:r>
                <a14:m>
                  <m:oMath xmlns:m="http://schemas.openxmlformats.org/officeDocument/2006/math">
                    <m:sSub>
                      <m:sSubPr>
                        <m:ctrlPr>
                          <a:rPr lang="en-US" sz="2400" i="1" dirty="0">
                            <a:latin typeface="Cambria Math" panose="02040503050406030204" pitchFamily="18" charset="0"/>
                            <a:ea typeface="Courier" charset="0"/>
                            <a:cs typeface="Courier" charset="0"/>
                          </a:rPr>
                        </m:ctrlPr>
                      </m:sSubPr>
                      <m:e>
                        <m:acc>
                          <m:accPr>
                            <m:chr m:val="̂"/>
                            <m:ctrlPr>
                              <a:rPr lang="en-US" sz="2400" i="1">
                                <a:latin typeface="Cambria Math" panose="02040503050406030204" pitchFamily="18" charset="0"/>
                                <a:ea typeface="Courier" charset="0"/>
                                <a:cs typeface="Courier" charset="0"/>
                              </a:rPr>
                            </m:ctrlPr>
                          </m:accPr>
                          <m:e>
                            <m:r>
                              <a:rPr lang="en-US" sz="2400" i="1">
                                <a:latin typeface="Cambria Math" charset="0"/>
                                <a:ea typeface="Courier" charset="0"/>
                                <a:cs typeface="Courier" charset="0"/>
                              </a:rPr>
                              <m:t>𝛽</m:t>
                            </m:r>
                          </m:e>
                        </m:acc>
                      </m:e>
                      <m:sub>
                        <m:r>
                          <a:rPr lang="en-US" sz="2400" i="1">
                            <a:latin typeface="Cambria Math" charset="0"/>
                            <a:ea typeface="Courier" charset="0"/>
                            <a:cs typeface="Courier" charset="0"/>
                          </a:rPr>
                          <m:t>𝑙𝑎𝑠𝑠𝑜</m:t>
                        </m:r>
                      </m:sub>
                    </m:sSub>
                    <m:d>
                      <m:dPr>
                        <m:ctrlPr>
                          <a:rPr lang="en-US" sz="2400" i="1" dirty="0">
                            <a:latin typeface="Cambria Math" panose="02040503050406030204" pitchFamily="18" charset="0"/>
                            <a:ea typeface="Courier" charset="0"/>
                            <a:cs typeface="Courier" charset="0"/>
                          </a:rPr>
                        </m:ctrlPr>
                      </m:dPr>
                      <m:e>
                        <m:sSub>
                          <m:sSubPr>
                            <m:ctrlPr>
                              <a:rPr lang="en-US" sz="2400" b="0" i="1" dirty="0" smtClean="0">
                                <a:latin typeface="Cambria Math" panose="02040503050406030204" pitchFamily="18" charset="0"/>
                                <a:ea typeface="Courier" charset="0"/>
                                <a:cs typeface="Courier" charset="0"/>
                              </a:rPr>
                            </m:ctrlPr>
                          </m:sSubPr>
                          <m:e>
                            <m:r>
                              <a:rPr lang="en-US" sz="2400" i="1" dirty="0">
                                <a:latin typeface="Cambria Math" charset="0"/>
                                <a:ea typeface="Courier" charset="0"/>
                                <a:cs typeface="Courier" charset="0"/>
                              </a:rPr>
                              <m:t>𝜆</m:t>
                            </m:r>
                          </m:e>
                          <m:sub>
                            <m:r>
                              <a:rPr lang="en-US" sz="2400" b="0" i="1" dirty="0" smtClean="0">
                                <a:latin typeface="Cambria Math" charset="0"/>
                                <a:ea typeface="Courier" charset="0"/>
                                <a:cs typeface="Courier" charset="0"/>
                              </a:rPr>
                              <m:t>𝑙𝑎𝑠𝑠𝑜</m:t>
                            </m:r>
                          </m:sub>
                        </m:sSub>
                      </m:e>
                    </m:d>
                  </m:oMath>
                </a14:m>
                <a:endParaRPr lang="en-US" sz="2400" dirty="0"/>
              </a:p>
              <a:p>
                <a:pPr marL="457200" indent="-457200">
                  <a:spcAft>
                    <a:spcPts val="600"/>
                  </a:spcAft>
                  <a:buFont typeface="+mj-lt"/>
                  <a:buAutoNum type="arabicPeriod"/>
                </a:pPr>
                <a:r>
                  <a:rPr lang="en-US" sz="2400" dirty="0">
                    <a:latin typeface="Courier" charset="0"/>
                    <a:ea typeface="Courier" charset="0"/>
                    <a:cs typeface="Courier" charset="0"/>
                  </a:rPr>
                  <a:t>report MSE or R</a:t>
                </a:r>
                <a:r>
                  <a:rPr lang="en-US" sz="2400" baseline="30000" dirty="0">
                    <a:latin typeface="Courier" charset="0"/>
                    <a:ea typeface="Courier" charset="0"/>
                    <a:cs typeface="Courier" charset="0"/>
                  </a:rPr>
                  <a:t>2 </a:t>
                </a:r>
                <a:r>
                  <a:rPr lang="en-US" sz="2400" dirty="0">
                    <a:latin typeface="Courier" charset="0"/>
                    <a:ea typeface="Courier" charset="0"/>
                    <a:cs typeface="Courier" charset="0"/>
                  </a:rPr>
                  <a:t>on </a:t>
                </a:r>
                <a14:m>
                  <m:oMath xmlns:m="http://schemas.openxmlformats.org/officeDocument/2006/math">
                    <m:sSub>
                      <m:sSubPr>
                        <m:ctrlPr>
                          <a:rPr lang="en-US" sz="2400" i="1">
                            <a:latin typeface="Cambria Math" panose="02040503050406030204" pitchFamily="18" charset="0"/>
                            <a:ea typeface="Courier" charset="0"/>
                            <a:cs typeface="Courier" charset="0"/>
                          </a:rPr>
                        </m:ctrlPr>
                      </m:sSubPr>
                      <m:e>
                        <m:d>
                          <m:dPr>
                            <m:begChr m:val="{"/>
                            <m:endChr m:val="}"/>
                            <m:ctrlPr>
                              <a:rPr lang="en-US" sz="2400" i="1">
                                <a:latin typeface="Cambria Math" panose="02040503050406030204" pitchFamily="18" charset="0"/>
                                <a:ea typeface="Courier" charset="0"/>
                                <a:cs typeface="Courier" charset="0"/>
                              </a:rPr>
                            </m:ctrlPr>
                          </m:dPr>
                          <m:e>
                            <m:r>
                              <a:rPr lang="en-US" sz="2400" i="1">
                                <a:latin typeface="Cambria Math" charset="0"/>
                                <a:ea typeface="Courier" charset="0"/>
                                <a:cs typeface="Courier" charset="0"/>
                              </a:rPr>
                              <m:t>𝑋</m:t>
                            </m:r>
                            <m:r>
                              <a:rPr lang="en-US" sz="2400" i="1">
                                <a:latin typeface="Cambria Math" charset="0"/>
                                <a:ea typeface="Courier" charset="0"/>
                                <a:cs typeface="Courier" charset="0"/>
                              </a:rPr>
                              <m:t>,</m:t>
                            </m:r>
                            <m:r>
                              <a:rPr lang="en-US" sz="2400" i="1">
                                <a:latin typeface="Cambria Math" charset="0"/>
                                <a:ea typeface="Courier" charset="0"/>
                                <a:cs typeface="Courier" charset="0"/>
                              </a:rPr>
                              <m:t>𝑌</m:t>
                            </m:r>
                          </m:e>
                        </m:d>
                      </m:e>
                      <m:sub>
                        <m:r>
                          <a:rPr lang="en-US" sz="2400" i="1">
                            <a:latin typeface="Cambria Math" charset="0"/>
                            <a:ea typeface="Courier" charset="0"/>
                            <a:cs typeface="Courier" charset="0"/>
                          </a:rPr>
                          <m:t>𝑡𝑒𝑠𝑡</m:t>
                        </m:r>
                      </m:sub>
                    </m:sSub>
                  </m:oMath>
                </a14:m>
                <a:r>
                  <a:rPr lang="en-US" sz="2400" dirty="0">
                    <a:latin typeface="Courier" charset="0"/>
                    <a:ea typeface="Courier" charset="0"/>
                    <a:cs typeface="Courier" charset="0"/>
                  </a:rPr>
                  <a:t> given the </a:t>
                </a:r>
                <a14:m>
                  <m:oMath xmlns:m="http://schemas.openxmlformats.org/officeDocument/2006/math">
                    <m:sSub>
                      <m:sSubPr>
                        <m:ctrlPr>
                          <a:rPr lang="en-US" sz="2400" i="1" dirty="0">
                            <a:latin typeface="Cambria Math" panose="02040503050406030204" pitchFamily="18" charset="0"/>
                            <a:ea typeface="Courier" charset="0"/>
                            <a:cs typeface="Courier" charset="0"/>
                          </a:rPr>
                        </m:ctrlPr>
                      </m:sSubPr>
                      <m:e>
                        <m:acc>
                          <m:accPr>
                            <m:chr m:val="̂"/>
                            <m:ctrlPr>
                              <a:rPr lang="en-US" sz="2400" i="1">
                                <a:latin typeface="Cambria Math" panose="02040503050406030204" pitchFamily="18" charset="0"/>
                                <a:ea typeface="Courier" charset="0"/>
                                <a:cs typeface="Courier" charset="0"/>
                              </a:rPr>
                            </m:ctrlPr>
                          </m:accPr>
                          <m:e>
                            <m:r>
                              <a:rPr lang="en-US" sz="2400" i="1">
                                <a:latin typeface="Cambria Math" charset="0"/>
                                <a:ea typeface="Courier" charset="0"/>
                                <a:cs typeface="Courier" charset="0"/>
                              </a:rPr>
                              <m:t>𝛽</m:t>
                            </m:r>
                          </m:e>
                        </m:acc>
                      </m:e>
                      <m:sub>
                        <m:r>
                          <a:rPr lang="en-US" sz="2400" b="0" i="1" smtClean="0">
                            <a:latin typeface="Cambria Math" charset="0"/>
                            <a:ea typeface="Courier" charset="0"/>
                            <a:cs typeface="Courier" charset="0"/>
                          </a:rPr>
                          <m:t>𝑙𝑎𝑠𝑠𝑜</m:t>
                        </m:r>
                      </m:sub>
                    </m:sSub>
                    <m:d>
                      <m:dPr>
                        <m:ctrlPr>
                          <a:rPr lang="en-US" sz="2400" i="1" dirty="0">
                            <a:latin typeface="Cambria Math" panose="02040503050406030204" pitchFamily="18" charset="0"/>
                            <a:ea typeface="Courier" charset="0"/>
                            <a:cs typeface="Courier" charset="0"/>
                          </a:rPr>
                        </m:ctrlPr>
                      </m:dPr>
                      <m:e>
                        <m:sSub>
                          <m:sSubPr>
                            <m:ctrlPr>
                              <a:rPr lang="en-US" sz="2400" i="1" dirty="0">
                                <a:latin typeface="Cambria Math" panose="02040503050406030204" pitchFamily="18" charset="0"/>
                                <a:ea typeface="Courier" charset="0"/>
                                <a:cs typeface="Courier" charset="0"/>
                              </a:rPr>
                            </m:ctrlPr>
                          </m:sSubPr>
                          <m:e>
                            <m:r>
                              <a:rPr lang="en-US" sz="2400" i="1" dirty="0">
                                <a:latin typeface="Cambria Math" charset="0"/>
                                <a:ea typeface="Courier" charset="0"/>
                                <a:cs typeface="Courier" charset="0"/>
                              </a:rPr>
                              <m:t>𝜆</m:t>
                            </m:r>
                          </m:e>
                          <m:sub>
                            <m:r>
                              <a:rPr lang="en-US" sz="2400" b="0" i="1" dirty="0" smtClean="0">
                                <a:latin typeface="Cambria Math" charset="0"/>
                                <a:ea typeface="Courier" charset="0"/>
                                <a:cs typeface="Courier" charset="0"/>
                              </a:rPr>
                              <m:t>𝑙𝑎𝑠𝑠𝑜</m:t>
                            </m:r>
                          </m:sub>
                        </m:sSub>
                      </m:e>
                    </m:d>
                  </m:oMath>
                </a14:m>
                <a:endParaRPr lang="en-US" sz="2400" dirty="0">
                  <a:latin typeface="Courier" charset="0"/>
                  <a:ea typeface="Courier" charset="0"/>
                  <a:cs typeface="Courier"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20715" y="1203158"/>
                <a:ext cx="10327008" cy="2111143"/>
              </a:xfrm>
              <a:blipFill>
                <a:blip r:embed="rId2"/>
                <a:stretch>
                  <a:fillRect l="-614" t="-2395" b="-132934"/>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C616E8F-BF65-1643-9F00-FF84D0665BC6}" type="slidenum">
              <a:rPr lang="en-US" smtClean="0"/>
              <a:t>47</a:t>
            </a:fld>
            <a:endParaRPr lang="en-US"/>
          </a:p>
        </p:txBody>
      </p:sp>
    </p:spTree>
    <p:extLst>
      <p:ext uri="{BB962C8B-B14F-4D97-AF65-F5344CB8AC3E}">
        <p14:creationId xmlns:p14="http://schemas.microsoft.com/office/powerpoint/2010/main" val="218671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Ridge regularization with </a:t>
            </a:r>
            <a:r>
              <a:rPr lang="en-US" b="1" dirty="0"/>
              <a:t>CV</a:t>
            </a:r>
            <a:r>
              <a:rPr lang="en-US" dirty="0"/>
              <a:t>: step by step	</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85003" y="989759"/>
                <a:ext cx="11021993" cy="2111143"/>
              </a:xfrm>
            </p:spPr>
            <p:txBody>
              <a:bodyPr/>
              <a:lstStyle/>
              <a:p>
                <a:pPr marL="457200" indent="-457200">
                  <a:buFont typeface="+mj-lt"/>
                  <a:buAutoNum type="arabicPeriod"/>
                </a:pPr>
                <a:r>
                  <a:rPr lang="en-US" sz="2000" dirty="0">
                    <a:latin typeface="Courier" charset="0"/>
                    <a:ea typeface="Courier" charset="0"/>
                    <a:cs typeface="Courier" charset="0"/>
                  </a:rPr>
                  <a:t>remove </a:t>
                </a:r>
                <a14:m>
                  <m:oMath xmlns:m="http://schemas.openxmlformats.org/officeDocument/2006/math">
                    <m:sSub>
                      <m:sSubPr>
                        <m:ctrlPr>
                          <a:rPr lang="en-US" sz="2000" i="1">
                            <a:latin typeface="Cambria Math" panose="02040503050406030204" pitchFamily="18" charset="0"/>
                            <a:ea typeface="Courier" charset="0"/>
                            <a:cs typeface="Courier" charset="0"/>
                          </a:rPr>
                        </m:ctrlPr>
                      </m:sSubPr>
                      <m:e>
                        <m:d>
                          <m:dPr>
                            <m:begChr m:val="{"/>
                            <m:endChr m:val="}"/>
                            <m:ctrlPr>
                              <a:rPr lang="en-US" sz="2000" i="1">
                                <a:latin typeface="Cambria Math" panose="02040503050406030204" pitchFamily="18" charset="0"/>
                                <a:ea typeface="Courier" charset="0"/>
                                <a:cs typeface="Courier" charset="0"/>
                              </a:rPr>
                            </m:ctrlPr>
                          </m:dPr>
                          <m:e>
                            <m:r>
                              <a:rPr lang="en-US" sz="2000" i="1">
                                <a:latin typeface="Cambria Math" charset="0"/>
                                <a:ea typeface="Courier" charset="0"/>
                                <a:cs typeface="Courier" charset="0"/>
                              </a:rPr>
                              <m:t>𝑋</m:t>
                            </m:r>
                            <m:r>
                              <a:rPr lang="en-US" sz="2000" i="1">
                                <a:latin typeface="Cambria Math" charset="0"/>
                                <a:ea typeface="Courier" charset="0"/>
                                <a:cs typeface="Courier" charset="0"/>
                              </a:rPr>
                              <m:t>,</m:t>
                            </m:r>
                            <m:r>
                              <a:rPr lang="en-US" sz="2000" i="1">
                                <a:latin typeface="Cambria Math" charset="0"/>
                                <a:ea typeface="Courier" charset="0"/>
                                <a:cs typeface="Courier" charset="0"/>
                              </a:rPr>
                              <m:t>𝑌</m:t>
                            </m:r>
                          </m:e>
                        </m:d>
                      </m:e>
                      <m:sub>
                        <m:r>
                          <a:rPr lang="en-US" sz="2000" i="1">
                            <a:latin typeface="Cambria Math" charset="0"/>
                            <a:ea typeface="Courier" charset="0"/>
                            <a:cs typeface="Courier" charset="0"/>
                          </a:rPr>
                          <m:t>𝑡𝑒𝑠𝑡</m:t>
                        </m:r>
                      </m:sub>
                    </m:sSub>
                  </m:oMath>
                </a14:m>
                <a:r>
                  <a:rPr lang="en-US" sz="2000" dirty="0">
                    <a:latin typeface="Courier" charset="0"/>
                    <a:ea typeface="Courier" charset="0"/>
                    <a:cs typeface="Courier" charset="0"/>
                  </a:rPr>
                  <a:t> from data</a:t>
                </a:r>
              </a:p>
              <a:p>
                <a:pPr marL="457200" indent="-457200">
                  <a:buFont typeface="+mj-lt"/>
                  <a:buAutoNum type="arabicPeriod"/>
                </a:pPr>
                <a:r>
                  <a:rPr lang="en-US" sz="2000" dirty="0">
                    <a:latin typeface="Courier" charset="0"/>
                    <a:ea typeface="Courier" charset="0"/>
                    <a:cs typeface="Courier" charset="0"/>
                  </a:rPr>
                  <a:t>split the rest of data into K folds, </a:t>
                </a:r>
                <a14:m>
                  <m:oMath xmlns:m="http://schemas.openxmlformats.org/officeDocument/2006/math">
                    <m:r>
                      <a:rPr lang="en-US" sz="2000" b="0" i="1" smtClean="0">
                        <a:latin typeface="Cambria Math" charset="0"/>
                        <a:ea typeface="Courier" charset="0"/>
                        <a:cs typeface="Courier" charset="0"/>
                      </a:rPr>
                      <m:t>{</m:t>
                    </m:r>
                    <m:sSubSup>
                      <m:sSubSupPr>
                        <m:ctrlPr>
                          <a:rPr lang="en-US" sz="2000" b="0" i="1" smtClean="0">
                            <a:latin typeface="Cambria Math" panose="02040503050406030204" pitchFamily="18" charset="0"/>
                            <a:ea typeface="Courier" charset="0"/>
                            <a:cs typeface="Courier" charset="0"/>
                          </a:rPr>
                        </m:ctrlPr>
                      </m:sSubSupPr>
                      <m:e>
                        <m:d>
                          <m:dPr>
                            <m:begChr m:val="{"/>
                            <m:endChr m:val="}"/>
                            <m:ctrlPr>
                              <a:rPr lang="en-US" sz="2000" b="0" i="1" smtClean="0">
                                <a:latin typeface="Cambria Math" panose="02040503050406030204" pitchFamily="18" charset="0"/>
                                <a:ea typeface="Courier" charset="0"/>
                                <a:cs typeface="Courier" charset="0"/>
                              </a:rPr>
                            </m:ctrlPr>
                          </m:dPr>
                          <m:e>
                            <m:r>
                              <a:rPr lang="en-US" sz="2000" b="0" i="1" smtClean="0">
                                <a:latin typeface="Cambria Math" charset="0"/>
                                <a:ea typeface="Courier" charset="0"/>
                                <a:cs typeface="Courier" charset="0"/>
                              </a:rPr>
                              <m:t>𝑋</m:t>
                            </m:r>
                            <m:r>
                              <a:rPr lang="en-US" sz="2000" b="0" i="1" smtClean="0">
                                <a:latin typeface="Cambria Math" charset="0"/>
                                <a:ea typeface="Courier" charset="0"/>
                                <a:cs typeface="Courier" charset="0"/>
                              </a:rPr>
                              <m:t>,</m:t>
                            </m:r>
                            <m:r>
                              <a:rPr lang="en-US" sz="2000" b="0" i="1" smtClean="0">
                                <a:latin typeface="Cambria Math" charset="0"/>
                                <a:ea typeface="Courier" charset="0"/>
                                <a:cs typeface="Courier" charset="0"/>
                              </a:rPr>
                              <m:t>𝑌</m:t>
                            </m:r>
                          </m:e>
                        </m:d>
                      </m:e>
                      <m:sub>
                        <m:r>
                          <a:rPr lang="en-US" sz="2000" b="0" i="1" smtClean="0">
                            <a:latin typeface="Cambria Math" charset="0"/>
                            <a:ea typeface="Courier" charset="0"/>
                            <a:cs typeface="Courier" charset="0"/>
                          </a:rPr>
                          <m:t>𝑡𝑟𝑎𝑖𝑛</m:t>
                        </m:r>
                      </m:sub>
                      <m:sup>
                        <m:r>
                          <a:rPr lang="en-US" sz="2000" b="0" i="1" smtClean="0">
                            <a:latin typeface="Cambria Math" charset="0"/>
                            <a:ea typeface="Courier" charset="0"/>
                            <a:cs typeface="Courier" charset="0"/>
                          </a:rPr>
                          <m:t>−</m:t>
                        </m:r>
                        <m:r>
                          <a:rPr lang="en-US" sz="2000" b="0" i="1" smtClean="0">
                            <a:latin typeface="Cambria Math" charset="0"/>
                            <a:ea typeface="Courier" charset="0"/>
                            <a:cs typeface="Courier" charset="0"/>
                          </a:rPr>
                          <m:t>𝑘</m:t>
                        </m:r>
                      </m:sup>
                    </m:sSubSup>
                    <m:r>
                      <a:rPr lang="en-US" sz="2000" b="0" i="1" smtClean="0">
                        <a:latin typeface="Cambria Math" charset="0"/>
                        <a:ea typeface="Courier" charset="0"/>
                        <a:cs typeface="Courier" charset="0"/>
                      </a:rPr>
                      <m:t>,</m:t>
                    </m:r>
                    <m:sSubSup>
                      <m:sSubSupPr>
                        <m:ctrlPr>
                          <a:rPr lang="en-US" sz="2000" b="0" i="1" smtClean="0">
                            <a:latin typeface="Cambria Math" panose="02040503050406030204" pitchFamily="18" charset="0"/>
                            <a:ea typeface="Courier" charset="0"/>
                            <a:cs typeface="Courier" charset="0"/>
                          </a:rPr>
                        </m:ctrlPr>
                      </m:sSubSupPr>
                      <m:e>
                        <m:d>
                          <m:dPr>
                            <m:begChr m:val="{"/>
                            <m:endChr m:val="}"/>
                            <m:ctrlPr>
                              <a:rPr lang="en-US" sz="2000" i="1">
                                <a:latin typeface="Cambria Math" panose="02040503050406030204" pitchFamily="18" charset="0"/>
                                <a:ea typeface="Courier" charset="0"/>
                                <a:cs typeface="Courier" charset="0"/>
                              </a:rPr>
                            </m:ctrlPr>
                          </m:dPr>
                          <m:e>
                            <m:r>
                              <a:rPr lang="en-US" sz="2000" i="1">
                                <a:latin typeface="Cambria Math" charset="0"/>
                                <a:ea typeface="Courier" charset="0"/>
                                <a:cs typeface="Courier" charset="0"/>
                              </a:rPr>
                              <m:t>𝑋</m:t>
                            </m:r>
                            <m:r>
                              <a:rPr lang="en-US" sz="2000" i="1">
                                <a:latin typeface="Cambria Math" charset="0"/>
                                <a:ea typeface="Courier" charset="0"/>
                                <a:cs typeface="Courier" charset="0"/>
                              </a:rPr>
                              <m:t>,</m:t>
                            </m:r>
                            <m:r>
                              <a:rPr lang="en-US" sz="2000" i="1">
                                <a:latin typeface="Cambria Math" charset="0"/>
                                <a:ea typeface="Courier" charset="0"/>
                                <a:cs typeface="Courier" charset="0"/>
                              </a:rPr>
                              <m:t>𝑌</m:t>
                            </m:r>
                          </m:e>
                        </m:d>
                      </m:e>
                      <m:sub>
                        <m:r>
                          <a:rPr lang="en-US" sz="2000" b="0" i="1" smtClean="0">
                            <a:latin typeface="Cambria Math" charset="0"/>
                            <a:ea typeface="Courier" charset="0"/>
                            <a:cs typeface="Courier" charset="0"/>
                          </a:rPr>
                          <m:t>𝑣𝑎𝑙</m:t>
                        </m:r>
                      </m:sub>
                      <m:sup>
                        <m:r>
                          <a:rPr lang="en-US" sz="2000" b="0" i="1" smtClean="0">
                            <a:latin typeface="Cambria Math" charset="0"/>
                            <a:ea typeface="Courier" charset="0"/>
                            <a:cs typeface="Courier" charset="0"/>
                          </a:rPr>
                          <m:t>𝑘</m:t>
                        </m:r>
                      </m:sup>
                    </m:sSubSup>
                    <m:r>
                      <a:rPr lang="en-US" sz="2000" b="0" i="1" smtClean="0">
                        <a:latin typeface="Cambria Math" charset="0"/>
                        <a:ea typeface="Courier" charset="0"/>
                        <a:cs typeface="Courier" charset="0"/>
                      </a:rPr>
                      <m:t>}</m:t>
                    </m:r>
                    <m:r>
                      <a:rPr lang="en-US" sz="2000" i="1">
                        <a:latin typeface="Cambria Math" charset="0"/>
                        <a:ea typeface="Courier" charset="0"/>
                        <a:cs typeface="Courier" charset="0"/>
                      </a:rPr>
                      <m:t> </m:t>
                    </m:r>
                  </m:oMath>
                </a14:m>
                <a:endParaRPr lang="en-US" sz="2000" dirty="0">
                  <a:latin typeface="Courier" charset="0"/>
                  <a:ea typeface="Courier" charset="0"/>
                  <a:cs typeface="Courier" charset="0"/>
                </a:endParaRPr>
              </a:p>
              <a:p>
                <a:pPr marL="457200" indent="-457200">
                  <a:buFont typeface="+mj-lt"/>
                  <a:buAutoNum type="arabicPeriod"/>
                </a:pPr>
                <a:r>
                  <a:rPr lang="en-US" sz="2000" dirty="0">
                    <a:latin typeface="Courier" charset="0"/>
                    <a:ea typeface="Courier" charset="0"/>
                    <a:cs typeface="Courier" charset="0"/>
                  </a:rPr>
                  <a:t>for </a:t>
                </a:r>
                <a:r>
                  <a:rPr lang="en-US" sz="2000" i="1" dirty="0">
                    <a:latin typeface="Courier" charset="0"/>
                    <a:ea typeface="Courier" charset="0"/>
                    <a:cs typeface="Courier" charset="0"/>
                  </a:rPr>
                  <a:t>k</a:t>
                </a:r>
                <a:r>
                  <a:rPr lang="en-US" sz="2000" dirty="0">
                    <a:latin typeface="Courier" charset="0"/>
                    <a:ea typeface="Courier" charset="0"/>
                    <a:cs typeface="Courier" charset="0"/>
                  </a:rPr>
                  <a:t> in </a:t>
                </a:r>
                <a14:m>
                  <m:oMath xmlns:m="http://schemas.openxmlformats.org/officeDocument/2006/math">
                    <m:d>
                      <m:dPr>
                        <m:begChr m:val="{"/>
                        <m:endChr m:val="}"/>
                        <m:ctrlPr>
                          <a:rPr lang="en-US" sz="2000" i="1">
                            <a:latin typeface="Cambria Math" panose="02040503050406030204" pitchFamily="18" charset="0"/>
                          </a:rPr>
                        </m:ctrlPr>
                      </m:dPr>
                      <m:e>
                        <m:r>
                          <a:rPr lang="en-US" sz="2000" b="0" i="1" smtClean="0">
                            <a:latin typeface="Cambria Math" charset="0"/>
                          </a:rPr>
                          <m:t>1,</m:t>
                        </m:r>
                        <m:r>
                          <a:rPr lang="en-US" sz="2000" i="1">
                            <a:latin typeface="Cambria Math" charset="0"/>
                          </a:rPr>
                          <m:t>…</m:t>
                        </m:r>
                        <m:r>
                          <a:rPr lang="en-US" sz="2000" b="0" i="1" smtClean="0">
                            <a:latin typeface="Cambria Math" charset="0"/>
                          </a:rPr>
                          <m:t>,</m:t>
                        </m:r>
                        <m:r>
                          <a:rPr lang="en-US" sz="2000" b="0" i="1" smtClean="0">
                            <a:latin typeface="Cambria Math" charset="0"/>
                          </a:rPr>
                          <m:t>𝐾</m:t>
                        </m:r>
                      </m:e>
                    </m:d>
                    <m:r>
                      <a:rPr lang="en-US" sz="2000" i="1">
                        <a:latin typeface="Cambria Math" charset="0"/>
                      </a:rPr>
                      <m:t> </m:t>
                    </m:r>
                  </m:oMath>
                </a14:m>
                <a:endParaRPr lang="en-US" sz="2000" dirty="0">
                  <a:latin typeface="Courier" charset="0"/>
                  <a:ea typeface="Courier" charset="0"/>
                  <a:cs typeface="Courier" charset="0"/>
                </a:endParaRPr>
              </a:p>
              <a:p>
                <a:pPr marL="1200120" lvl="1" indent="-457200">
                  <a:buFont typeface="+mj-lt"/>
                  <a:buAutoNum type="arabicPeriod"/>
                </a:pPr>
                <a:r>
                  <a:rPr lang="en-US" sz="2000" dirty="0">
                    <a:latin typeface="Courier" charset="0"/>
                    <a:ea typeface="Courier" charset="0"/>
                    <a:cs typeface="Courier" charset="0"/>
                  </a:rPr>
                  <a:t>for </a:t>
                </a:r>
                <a14:m>
                  <m:oMath xmlns:m="http://schemas.openxmlformats.org/officeDocument/2006/math">
                    <m:r>
                      <a:rPr lang="en-US" sz="2000" b="0" i="1" smtClean="0">
                        <a:latin typeface="Cambria Math" charset="0"/>
                        <a:ea typeface="Courier" charset="0"/>
                        <a:cs typeface="Courier" charset="0"/>
                      </a:rPr>
                      <m:t>𝜆</m:t>
                    </m:r>
                    <m:r>
                      <a:rPr lang="en-US" sz="2000" b="0" i="1" smtClean="0">
                        <a:latin typeface="Cambria Math" charset="0"/>
                        <a:ea typeface="Courier" charset="0"/>
                        <a:cs typeface="Courier" charset="0"/>
                      </a:rPr>
                      <m:t> </m:t>
                    </m:r>
                    <m:r>
                      <m:rPr>
                        <m:sty m:val="p"/>
                      </m:rPr>
                      <a:rPr lang="en-US" sz="2000" b="0" i="0" smtClean="0">
                        <a:latin typeface="Cambria Math" charset="0"/>
                        <a:ea typeface="Courier" charset="0"/>
                        <a:cs typeface="Courier" charset="0"/>
                      </a:rPr>
                      <m:t>in</m:t>
                    </m:r>
                    <m:r>
                      <a:rPr lang="en-US" sz="2000" b="0" i="1" smtClean="0">
                        <a:latin typeface="Cambria Math" charset="0"/>
                        <a:ea typeface="Courier" charset="0"/>
                        <a:cs typeface="Courier" charset="0"/>
                      </a:rPr>
                      <m:t> </m:t>
                    </m:r>
                    <m:d>
                      <m:dPr>
                        <m:begChr m:val="{"/>
                        <m:endChr m:val="}"/>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charset="0"/>
                              </a:rPr>
                              <m:t>𝜆</m:t>
                            </m:r>
                          </m:e>
                          <m:sub>
                            <m:r>
                              <a:rPr lang="en-US" sz="2000" b="0" i="1" smtClean="0">
                                <a:latin typeface="Cambria Math" charset="0"/>
                              </a:rPr>
                              <m:t>0,</m:t>
                            </m:r>
                          </m:sub>
                        </m:sSub>
                        <m:r>
                          <a:rPr lang="en-US" sz="2000" b="0" i="1" smtClean="0">
                            <a:latin typeface="Cambria Math" charset="0"/>
                          </a:rPr>
                          <m:t>…</m:t>
                        </m:r>
                        <m:sSub>
                          <m:sSubPr>
                            <m:ctrlPr>
                              <a:rPr lang="en-US" sz="2000" b="0" i="1" smtClean="0">
                                <a:latin typeface="Cambria Math" panose="02040503050406030204" pitchFamily="18" charset="0"/>
                              </a:rPr>
                            </m:ctrlPr>
                          </m:sSubPr>
                          <m:e>
                            <m:r>
                              <a:rPr lang="en-US" sz="2000" b="0" i="1" smtClean="0">
                                <a:latin typeface="Cambria Math" charset="0"/>
                              </a:rPr>
                              <m:t>, </m:t>
                            </m:r>
                            <m:r>
                              <a:rPr lang="en-US" sz="2000" b="0" i="1" smtClean="0">
                                <a:latin typeface="Cambria Math" charset="0"/>
                              </a:rPr>
                              <m:t>𝜆</m:t>
                            </m:r>
                          </m:e>
                          <m:sub>
                            <m:r>
                              <a:rPr lang="en-US" sz="2000" b="0" i="1" smtClean="0">
                                <a:latin typeface="Cambria Math" charset="0"/>
                              </a:rPr>
                              <m:t>𝑛</m:t>
                            </m:r>
                          </m:sub>
                        </m:sSub>
                      </m:e>
                    </m:d>
                    <m:r>
                      <a:rPr lang="en-US" sz="2000" b="0" i="1" smtClean="0">
                        <a:latin typeface="Cambria Math" charset="0"/>
                      </a:rPr>
                      <m:t>: </m:t>
                    </m:r>
                  </m:oMath>
                </a14:m>
                <a:endParaRPr lang="en-US" sz="1800" b="0" dirty="0"/>
              </a:p>
              <a:p>
                <a:pPr marL="1600154" lvl="2" indent="-457200">
                  <a:buFont typeface="+mj-lt"/>
                  <a:buAutoNum type="alphaUcPeriod"/>
                </a:pPr>
                <a:r>
                  <a:rPr lang="en-US" sz="1800" dirty="0">
                    <a:latin typeface="Courier" charset="0"/>
                    <a:ea typeface="Courier" charset="0"/>
                    <a:cs typeface="Courier" charset="0"/>
                  </a:rPr>
                  <a:t>determine the </a:t>
                </a:r>
                <a14:m>
                  <m:oMath xmlns:m="http://schemas.openxmlformats.org/officeDocument/2006/math">
                    <m:r>
                      <a:rPr lang="en-US" sz="1800" i="1">
                        <a:latin typeface="Cambria Math" charset="0"/>
                        <a:ea typeface="Courier" charset="0"/>
                        <a:cs typeface="Courier" charset="0"/>
                      </a:rPr>
                      <m:t>𝛽</m:t>
                    </m:r>
                  </m:oMath>
                </a14:m>
                <a:r>
                  <a:rPr lang="en-US" sz="1800" dirty="0">
                    <a:latin typeface="Courier" charset="0"/>
                    <a:ea typeface="Courier" charset="0"/>
                    <a:cs typeface="Courier" charset="0"/>
                  </a:rPr>
                  <a:t> that minimizes the </a:t>
                </a:r>
                <a14:m>
                  <m:oMath xmlns:m="http://schemas.openxmlformats.org/officeDocument/2006/math">
                    <m:sSub>
                      <m:sSubPr>
                        <m:ctrlPr>
                          <a:rPr lang="en-US" sz="1800" i="1">
                            <a:latin typeface="Cambria Math" panose="02040503050406030204" pitchFamily="18" charset="0"/>
                            <a:ea typeface="Courier" charset="0"/>
                            <a:cs typeface="Courier" charset="0"/>
                          </a:rPr>
                        </m:ctrlPr>
                      </m:sSubPr>
                      <m:e>
                        <m:r>
                          <a:rPr lang="en-US" sz="1800" i="1">
                            <a:latin typeface="Cambria Math" charset="0"/>
                            <a:ea typeface="Courier" charset="0"/>
                            <a:cs typeface="Courier" charset="0"/>
                          </a:rPr>
                          <m:t>𝐿</m:t>
                        </m:r>
                      </m:e>
                      <m:sub>
                        <m:r>
                          <a:rPr lang="en-US" sz="1800" i="1">
                            <a:latin typeface="Cambria Math" charset="0"/>
                            <a:ea typeface="Courier" charset="0"/>
                            <a:cs typeface="Courier" charset="0"/>
                          </a:rPr>
                          <m:t>𝑟𝑖𝑑𝑔𝑒</m:t>
                        </m:r>
                      </m:sub>
                    </m:sSub>
                  </m:oMath>
                </a14:m>
                <a:r>
                  <a:rPr lang="en-US" sz="1800" dirty="0">
                    <a:latin typeface="Courier" charset="0"/>
                    <a:ea typeface="Courier" charset="0"/>
                    <a:cs typeface="Courier" charset="0"/>
                  </a:rPr>
                  <a:t>, </a:t>
                </a:r>
                <a14:m>
                  <m:oMath xmlns:m="http://schemas.openxmlformats.org/officeDocument/2006/math">
                    <m:sSub>
                      <m:sSubPr>
                        <m:ctrlPr>
                          <a:rPr lang="en-US" sz="1800" i="1" dirty="0">
                            <a:latin typeface="Cambria Math" panose="02040503050406030204" pitchFamily="18" charset="0"/>
                            <a:ea typeface="Courier" charset="0"/>
                            <a:cs typeface="Courier" charset="0"/>
                          </a:rPr>
                        </m:ctrlPr>
                      </m:sSubPr>
                      <m:e>
                        <m:acc>
                          <m:accPr>
                            <m:chr m:val="̂"/>
                            <m:ctrlPr>
                              <a:rPr lang="en-US" sz="1800" i="1">
                                <a:latin typeface="Cambria Math" panose="02040503050406030204" pitchFamily="18" charset="0"/>
                                <a:ea typeface="Courier" charset="0"/>
                                <a:cs typeface="Courier" charset="0"/>
                              </a:rPr>
                            </m:ctrlPr>
                          </m:accPr>
                          <m:e>
                            <m:r>
                              <a:rPr lang="en-US" sz="1800" i="1">
                                <a:latin typeface="Cambria Math" charset="0"/>
                                <a:ea typeface="Courier" charset="0"/>
                                <a:cs typeface="Courier" charset="0"/>
                              </a:rPr>
                              <m:t>𝛽</m:t>
                            </m:r>
                          </m:e>
                        </m:acc>
                      </m:e>
                      <m:sub>
                        <m:r>
                          <a:rPr lang="en-US" sz="1800" b="0" i="1" smtClean="0">
                            <a:latin typeface="Cambria Math" charset="0"/>
                            <a:ea typeface="Courier" charset="0"/>
                            <a:cs typeface="Courier" charset="0"/>
                          </a:rPr>
                          <m:t>𝑟</m:t>
                        </m:r>
                        <m:r>
                          <a:rPr lang="en-US" sz="1800" i="1" dirty="0">
                            <a:latin typeface="Cambria Math" charset="0"/>
                            <a:ea typeface="Courier" charset="0"/>
                            <a:cs typeface="Courier" charset="0"/>
                          </a:rPr>
                          <m:t>𝑖𝑑𝑔𝑒</m:t>
                        </m:r>
                      </m:sub>
                    </m:sSub>
                    <m:d>
                      <m:dPr>
                        <m:ctrlPr>
                          <a:rPr lang="en-US" sz="1800" i="1" dirty="0">
                            <a:latin typeface="Cambria Math" panose="02040503050406030204" pitchFamily="18" charset="0"/>
                            <a:ea typeface="Courier" charset="0"/>
                            <a:cs typeface="Courier" charset="0"/>
                          </a:rPr>
                        </m:ctrlPr>
                      </m:dPr>
                      <m:e>
                        <m:r>
                          <a:rPr lang="en-US" sz="1800" i="1" dirty="0">
                            <a:latin typeface="Cambria Math" charset="0"/>
                            <a:ea typeface="Courier" charset="0"/>
                            <a:cs typeface="Courier" charset="0"/>
                          </a:rPr>
                          <m:t>𝜆</m:t>
                        </m:r>
                        <m:r>
                          <a:rPr lang="en-US" sz="1800" b="0" i="1" dirty="0" smtClean="0">
                            <a:latin typeface="Cambria Math" charset="0"/>
                            <a:ea typeface="Courier" charset="0"/>
                            <a:cs typeface="Courier" charset="0"/>
                          </a:rPr>
                          <m:t>,</m:t>
                        </m:r>
                        <m:r>
                          <a:rPr lang="en-US" sz="1800" b="0" i="1" dirty="0" smtClean="0">
                            <a:latin typeface="Cambria Math" charset="0"/>
                            <a:ea typeface="Courier" charset="0"/>
                            <a:cs typeface="Courier" charset="0"/>
                          </a:rPr>
                          <m:t>𝑘</m:t>
                        </m:r>
                      </m:e>
                    </m:d>
                    <m:r>
                      <a:rPr lang="en-US" sz="1800" dirty="0">
                        <a:latin typeface="Cambria Math" charset="0"/>
                        <a:ea typeface="Courier" charset="0"/>
                        <a:cs typeface="Courier" charset="0"/>
                      </a:rPr>
                      <m:t>=</m:t>
                    </m:r>
                    <m:sSup>
                      <m:sSupPr>
                        <m:ctrlPr>
                          <a:rPr lang="en-US" sz="1800" i="1" dirty="0">
                            <a:latin typeface="Cambria Math" panose="02040503050406030204" pitchFamily="18" charset="0"/>
                            <a:ea typeface="Courier" charset="0"/>
                            <a:cs typeface="Courier" charset="0"/>
                          </a:rPr>
                        </m:ctrlPr>
                      </m:sSupPr>
                      <m:e>
                        <m:d>
                          <m:dPr>
                            <m:ctrlPr>
                              <a:rPr lang="en-US" sz="1800" i="1" dirty="0">
                                <a:latin typeface="Cambria Math" panose="02040503050406030204" pitchFamily="18" charset="0"/>
                                <a:ea typeface="Courier" charset="0"/>
                                <a:cs typeface="Courier" charset="0"/>
                              </a:rPr>
                            </m:ctrlPr>
                          </m:dPr>
                          <m:e>
                            <m:sSup>
                              <m:sSupPr>
                                <m:ctrlPr>
                                  <a:rPr lang="en-US" sz="1800" i="1" dirty="0">
                                    <a:latin typeface="Cambria Math" panose="02040503050406030204" pitchFamily="18" charset="0"/>
                                    <a:ea typeface="Courier" charset="0"/>
                                    <a:cs typeface="Courier" charset="0"/>
                                  </a:rPr>
                                </m:ctrlPr>
                              </m:sSupPr>
                              <m:e>
                                <m:r>
                                  <m:rPr>
                                    <m:sty m:val="p"/>
                                  </m:rPr>
                                  <a:rPr lang="en-US" sz="1800" dirty="0">
                                    <a:latin typeface="Cambria Math" charset="0"/>
                                    <a:ea typeface="Courier" charset="0"/>
                                    <a:cs typeface="Courier" charset="0"/>
                                  </a:rPr>
                                  <m:t>X</m:t>
                                </m:r>
                              </m:e>
                              <m:sup>
                                <m:r>
                                  <m:rPr>
                                    <m:sty m:val="p"/>
                                  </m:rPr>
                                  <a:rPr lang="en-US" sz="1800" dirty="0">
                                    <a:latin typeface="Cambria Math" charset="0"/>
                                    <a:ea typeface="Courier" charset="0"/>
                                    <a:cs typeface="Courier" charset="0"/>
                                  </a:rPr>
                                  <m:t>T</m:t>
                                </m:r>
                              </m:sup>
                            </m:sSup>
                            <m:r>
                              <m:rPr>
                                <m:sty m:val="p"/>
                              </m:rPr>
                              <a:rPr lang="en-US" sz="1800" dirty="0">
                                <a:latin typeface="Cambria Math" charset="0"/>
                                <a:ea typeface="Courier" charset="0"/>
                                <a:cs typeface="Courier" charset="0"/>
                              </a:rPr>
                              <m:t>X</m:t>
                            </m:r>
                            <m:r>
                              <a:rPr lang="en-US" sz="1800" dirty="0">
                                <a:latin typeface="Cambria Math" charset="0"/>
                                <a:ea typeface="Courier" charset="0"/>
                                <a:cs typeface="Courier" charset="0"/>
                              </a:rPr>
                              <m:t>+</m:t>
                            </m:r>
                            <m:r>
                              <a:rPr lang="en-US" sz="1800" i="1" dirty="0">
                                <a:latin typeface="Cambria Math" charset="0"/>
                                <a:ea typeface="Courier" charset="0"/>
                                <a:cs typeface="Courier" charset="0"/>
                              </a:rPr>
                              <m:t>𝜆</m:t>
                            </m:r>
                            <m:r>
                              <a:rPr lang="en-US" sz="1800" i="1" dirty="0">
                                <a:latin typeface="Cambria Math" charset="0"/>
                                <a:ea typeface="Courier" charset="0"/>
                                <a:cs typeface="Courier" charset="0"/>
                              </a:rPr>
                              <m:t>𝐼</m:t>
                            </m:r>
                          </m:e>
                        </m:d>
                      </m:e>
                      <m:sup>
                        <m:r>
                          <a:rPr lang="en-US" sz="1800" i="1" dirty="0">
                            <a:latin typeface="Cambria Math" charset="0"/>
                            <a:ea typeface="Courier" charset="0"/>
                            <a:cs typeface="Courier" charset="0"/>
                          </a:rPr>
                          <m:t>−1</m:t>
                        </m:r>
                      </m:sup>
                    </m:sSup>
                    <m:sSup>
                      <m:sSupPr>
                        <m:ctrlPr>
                          <a:rPr lang="en-US" sz="1800" i="1" dirty="0">
                            <a:latin typeface="Cambria Math" panose="02040503050406030204" pitchFamily="18" charset="0"/>
                            <a:ea typeface="Courier" charset="0"/>
                            <a:cs typeface="Courier" charset="0"/>
                          </a:rPr>
                        </m:ctrlPr>
                      </m:sSupPr>
                      <m:e>
                        <m:r>
                          <a:rPr lang="en-US" sz="1800" i="1" dirty="0">
                            <a:latin typeface="Cambria Math" charset="0"/>
                            <a:ea typeface="Courier" charset="0"/>
                            <a:cs typeface="Courier" charset="0"/>
                          </a:rPr>
                          <m:t>𝑋</m:t>
                        </m:r>
                      </m:e>
                      <m:sup>
                        <m:r>
                          <a:rPr lang="en-US" sz="1800" i="1" dirty="0">
                            <a:latin typeface="Cambria Math" charset="0"/>
                            <a:ea typeface="Courier" charset="0"/>
                            <a:cs typeface="Courier" charset="0"/>
                          </a:rPr>
                          <m:t>𝑇</m:t>
                        </m:r>
                      </m:sup>
                    </m:sSup>
                    <m:r>
                      <a:rPr lang="en-US" sz="1800" i="1" dirty="0">
                        <a:latin typeface="Cambria Math" charset="0"/>
                        <a:ea typeface="Courier" charset="0"/>
                        <a:cs typeface="Courier" charset="0"/>
                      </a:rPr>
                      <m:t>𝑌</m:t>
                    </m:r>
                  </m:oMath>
                </a14:m>
                <a:r>
                  <a:rPr lang="en-US" sz="1800" dirty="0"/>
                  <a:t> , using the train data of the fold, </a:t>
                </a:r>
                <a14:m>
                  <m:oMath xmlns:m="http://schemas.openxmlformats.org/officeDocument/2006/math">
                    <m:sSubSup>
                      <m:sSubSupPr>
                        <m:ctrlPr>
                          <a:rPr lang="en-US" sz="1800" i="1">
                            <a:latin typeface="Cambria Math" panose="02040503050406030204" pitchFamily="18" charset="0"/>
                            <a:ea typeface="Courier" charset="0"/>
                            <a:cs typeface="Courier" charset="0"/>
                          </a:rPr>
                        </m:ctrlPr>
                      </m:sSubSupPr>
                      <m:e>
                        <m:d>
                          <m:dPr>
                            <m:begChr m:val="{"/>
                            <m:endChr m:val="}"/>
                            <m:ctrlPr>
                              <a:rPr lang="en-US" sz="1800" i="1">
                                <a:latin typeface="Cambria Math" panose="02040503050406030204" pitchFamily="18" charset="0"/>
                                <a:ea typeface="Courier" charset="0"/>
                                <a:cs typeface="Courier" charset="0"/>
                              </a:rPr>
                            </m:ctrlPr>
                          </m:dPr>
                          <m:e>
                            <m:r>
                              <a:rPr lang="en-US" sz="1800" i="1">
                                <a:latin typeface="Cambria Math" charset="0"/>
                                <a:ea typeface="Courier" charset="0"/>
                                <a:cs typeface="Courier" charset="0"/>
                              </a:rPr>
                              <m:t>𝑋</m:t>
                            </m:r>
                            <m:r>
                              <a:rPr lang="en-US" sz="1800" i="1">
                                <a:latin typeface="Cambria Math" charset="0"/>
                                <a:ea typeface="Courier" charset="0"/>
                                <a:cs typeface="Courier" charset="0"/>
                              </a:rPr>
                              <m:t>,</m:t>
                            </m:r>
                            <m:r>
                              <a:rPr lang="en-US" sz="1800" i="1">
                                <a:latin typeface="Cambria Math" charset="0"/>
                                <a:ea typeface="Courier" charset="0"/>
                                <a:cs typeface="Courier" charset="0"/>
                              </a:rPr>
                              <m:t>𝑌</m:t>
                            </m:r>
                          </m:e>
                        </m:d>
                      </m:e>
                      <m:sub>
                        <m:r>
                          <a:rPr lang="en-US" sz="1800" i="1">
                            <a:latin typeface="Cambria Math" charset="0"/>
                            <a:ea typeface="Courier" charset="0"/>
                            <a:cs typeface="Courier" charset="0"/>
                          </a:rPr>
                          <m:t>𝑡𝑟𝑎𝑖𝑛</m:t>
                        </m:r>
                      </m:sub>
                      <m:sup>
                        <m:r>
                          <a:rPr lang="en-US" sz="1800" i="1">
                            <a:latin typeface="Cambria Math" charset="0"/>
                            <a:ea typeface="Courier" charset="0"/>
                            <a:cs typeface="Courier" charset="0"/>
                          </a:rPr>
                          <m:t>−</m:t>
                        </m:r>
                        <m:r>
                          <a:rPr lang="en-US" sz="1800" i="1">
                            <a:latin typeface="Cambria Math" charset="0"/>
                            <a:ea typeface="Courier" charset="0"/>
                            <a:cs typeface="Courier" charset="0"/>
                          </a:rPr>
                          <m:t>𝑘</m:t>
                        </m:r>
                      </m:sup>
                    </m:sSubSup>
                  </m:oMath>
                </a14:m>
                <a:r>
                  <a:rPr lang="en-US" sz="1800" dirty="0"/>
                  <a:t>.</a:t>
                </a:r>
              </a:p>
              <a:p>
                <a:pPr marL="1600154" lvl="2" indent="-457200">
                  <a:buFont typeface="+mj-lt"/>
                  <a:buAutoNum type="alphaUcPeriod"/>
                </a:pPr>
                <a:r>
                  <a:rPr lang="en-US" sz="1800" dirty="0">
                    <a:latin typeface="Courier" charset="0"/>
                    <a:ea typeface="Courier" charset="0"/>
                    <a:cs typeface="Courier" charset="0"/>
                  </a:rPr>
                  <a:t>record</a:t>
                </a:r>
                <a:r>
                  <a:rPr lang="en-US" sz="1800" dirty="0"/>
                  <a:t> </a:t>
                </a:r>
                <a14:m>
                  <m:oMath xmlns:m="http://schemas.openxmlformats.org/officeDocument/2006/math">
                    <m:sSubSup>
                      <m:sSubSupPr>
                        <m:ctrlPr>
                          <a:rPr lang="en-US" sz="1800" i="1">
                            <a:latin typeface="Cambria Math" panose="02040503050406030204" pitchFamily="18" charset="0"/>
                          </a:rPr>
                        </m:ctrlPr>
                      </m:sSubSupPr>
                      <m:e>
                        <m:r>
                          <a:rPr lang="en-US" sz="1800" i="1">
                            <a:latin typeface="Cambria Math" charset="0"/>
                          </a:rPr>
                          <m:t>𝐿</m:t>
                        </m:r>
                      </m:e>
                      <m:sub>
                        <m:r>
                          <a:rPr lang="en-US" sz="1800" i="1">
                            <a:latin typeface="Cambria Math" charset="0"/>
                          </a:rPr>
                          <m:t>𝑀𝑆𝐸</m:t>
                        </m:r>
                      </m:sub>
                      <m:sup/>
                    </m:sSubSup>
                    <m:d>
                      <m:dPr>
                        <m:ctrlPr>
                          <a:rPr lang="en-US" sz="1800" i="1">
                            <a:latin typeface="Cambria Math" panose="02040503050406030204" pitchFamily="18" charset="0"/>
                          </a:rPr>
                        </m:ctrlPr>
                      </m:dPr>
                      <m:e>
                        <m:r>
                          <a:rPr lang="en-US" sz="1800" i="1">
                            <a:latin typeface="Cambria Math" charset="0"/>
                          </a:rPr>
                          <m:t>𝜆</m:t>
                        </m:r>
                        <m:r>
                          <a:rPr lang="en-US" sz="1800" b="0" i="1" smtClean="0">
                            <a:latin typeface="Cambria Math" charset="0"/>
                          </a:rPr>
                          <m:t>,</m:t>
                        </m:r>
                        <m:r>
                          <a:rPr lang="en-US" sz="1800" b="0" i="1" smtClean="0">
                            <a:latin typeface="Cambria Math" charset="0"/>
                          </a:rPr>
                          <m:t>𝑘</m:t>
                        </m:r>
                      </m:e>
                    </m:d>
                  </m:oMath>
                </a14:m>
                <a:r>
                  <a:rPr lang="en-US" sz="1800" dirty="0"/>
                  <a:t> </a:t>
                </a:r>
                <a:r>
                  <a:rPr lang="en-US" sz="1800" dirty="0">
                    <a:latin typeface="Courier" charset="0"/>
                    <a:ea typeface="Courier" charset="0"/>
                    <a:cs typeface="Courier" charset="0"/>
                  </a:rPr>
                  <a:t>using the validation data of the fold </a:t>
                </a:r>
                <a14:m>
                  <m:oMath xmlns:m="http://schemas.openxmlformats.org/officeDocument/2006/math">
                    <m:sSubSup>
                      <m:sSubSupPr>
                        <m:ctrlPr>
                          <a:rPr lang="en-US" sz="1800" i="1">
                            <a:latin typeface="Cambria Math" panose="02040503050406030204" pitchFamily="18" charset="0"/>
                            <a:ea typeface="Courier" charset="0"/>
                            <a:cs typeface="Courier" charset="0"/>
                          </a:rPr>
                        </m:ctrlPr>
                      </m:sSubSupPr>
                      <m:e>
                        <m:d>
                          <m:dPr>
                            <m:begChr m:val="{"/>
                            <m:endChr m:val="}"/>
                            <m:ctrlPr>
                              <a:rPr lang="en-US" sz="1800" i="1">
                                <a:latin typeface="Cambria Math" panose="02040503050406030204" pitchFamily="18" charset="0"/>
                                <a:ea typeface="Courier" charset="0"/>
                                <a:cs typeface="Courier" charset="0"/>
                              </a:rPr>
                            </m:ctrlPr>
                          </m:dPr>
                          <m:e>
                            <m:r>
                              <a:rPr lang="en-US" sz="1800" i="1">
                                <a:latin typeface="Cambria Math" charset="0"/>
                                <a:ea typeface="Courier" charset="0"/>
                                <a:cs typeface="Courier" charset="0"/>
                              </a:rPr>
                              <m:t>𝑋</m:t>
                            </m:r>
                            <m:r>
                              <a:rPr lang="en-US" sz="1800" i="1">
                                <a:latin typeface="Cambria Math" charset="0"/>
                                <a:ea typeface="Courier" charset="0"/>
                                <a:cs typeface="Courier" charset="0"/>
                              </a:rPr>
                              <m:t>,</m:t>
                            </m:r>
                            <m:r>
                              <a:rPr lang="en-US" sz="1800" i="1">
                                <a:latin typeface="Cambria Math" charset="0"/>
                                <a:ea typeface="Courier" charset="0"/>
                                <a:cs typeface="Courier" charset="0"/>
                              </a:rPr>
                              <m:t>𝑌</m:t>
                            </m:r>
                          </m:e>
                        </m:d>
                      </m:e>
                      <m:sub>
                        <m:r>
                          <a:rPr lang="en-US" sz="1800" b="0" i="1" smtClean="0">
                            <a:latin typeface="Cambria Math" charset="0"/>
                            <a:ea typeface="Courier" charset="0"/>
                            <a:cs typeface="Courier" charset="0"/>
                          </a:rPr>
                          <m:t>𝑣𝑎𝑙</m:t>
                        </m:r>
                      </m:sub>
                      <m:sup>
                        <m:r>
                          <a:rPr lang="en-US" sz="1800" b="0" i="1" smtClean="0">
                            <a:latin typeface="Cambria Math" charset="0"/>
                            <a:ea typeface="Courier" charset="0"/>
                            <a:cs typeface="Courier" charset="0"/>
                          </a:rPr>
                          <m:t>𝑘</m:t>
                        </m:r>
                      </m:sup>
                    </m:sSubSup>
                  </m:oMath>
                </a14:m>
                <a:endParaRPr lang="en-US" sz="1800" dirty="0">
                  <a:latin typeface="Courier" charset="0"/>
                  <a:ea typeface="Courier" charset="0"/>
                  <a:cs typeface="Courier" charset="0"/>
                </a:endParaRPr>
              </a:p>
              <a:p>
                <a:pPr lvl="2" indent="0">
                  <a:buNone/>
                </a:pPr>
                <a:r>
                  <a:rPr lang="en-US" sz="1800" dirty="0">
                    <a:latin typeface="Courier" charset="0"/>
                    <a:ea typeface="Courier" charset="0"/>
                    <a:cs typeface="Courier" charset="0"/>
                  </a:rPr>
                  <a:t>At this point we have a 2-D matrix, rows are for different k, and columns are for different </a:t>
                </a:r>
                <a14:m>
                  <m:oMath xmlns:m="http://schemas.openxmlformats.org/officeDocument/2006/math">
                    <m:r>
                      <a:rPr lang="en-US" sz="1800" b="0" i="1" smtClean="0">
                        <a:latin typeface="Cambria Math" charset="0"/>
                        <a:ea typeface="Courier" charset="0"/>
                        <a:cs typeface="Courier" charset="0"/>
                      </a:rPr>
                      <m:t>𝜆</m:t>
                    </m:r>
                  </m:oMath>
                </a14:m>
                <a:r>
                  <a:rPr lang="en-US" sz="1800" dirty="0">
                    <a:latin typeface="Courier" charset="0"/>
                    <a:ea typeface="Courier" charset="0"/>
                    <a:cs typeface="Courier" charset="0"/>
                  </a:rPr>
                  <a:t> values. </a:t>
                </a:r>
              </a:p>
              <a:p>
                <a:pPr marL="457200" indent="-457200">
                  <a:buFont typeface="+mj-lt"/>
                  <a:buAutoNum type="arabicPeriod"/>
                </a:pPr>
                <a:r>
                  <a:rPr lang="en-US" sz="2000" dirty="0">
                    <a:latin typeface="Courier" charset="0"/>
                    <a:ea typeface="Courier" charset="0"/>
                    <a:cs typeface="Courier" charset="0"/>
                  </a:rPr>
                  <a:t>Average the </a:t>
                </a:r>
                <a14:m>
                  <m:oMath xmlns:m="http://schemas.openxmlformats.org/officeDocument/2006/math">
                    <m:sSub>
                      <m:sSubPr>
                        <m:ctrlPr>
                          <a:rPr lang="en-US" sz="2000" b="0" i="1" smtClean="0">
                            <a:latin typeface="Cambria Math" panose="02040503050406030204" pitchFamily="18" charset="0"/>
                            <a:ea typeface="Courier" charset="0"/>
                            <a:cs typeface="Courier" charset="0"/>
                          </a:rPr>
                        </m:ctrlPr>
                      </m:sSubPr>
                      <m:e>
                        <m:r>
                          <a:rPr lang="en-US" sz="2000" b="0" i="1" smtClean="0">
                            <a:latin typeface="Cambria Math" charset="0"/>
                            <a:ea typeface="Courier" charset="0"/>
                            <a:cs typeface="Courier" charset="0"/>
                          </a:rPr>
                          <m:t>𝐿</m:t>
                        </m:r>
                      </m:e>
                      <m:sub>
                        <m:r>
                          <a:rPr lang="en-US" sz="2000" b="0" i="1" smtClean="0">
                            <a:latin typeface="Cambria Math" charset="0"/>
                            <a:ea typeface="Courier" charset="0"/>
                            <a:cs typeface="Courier" charset="0"/>
                          </a:rPr>
                          <m:t>𝑀𝑆𝐸</m:t>
                        </m:r>
                      </m:sub>
                    </m:sSub>
                    <m:r>
                      <a:rPr lang="en-US" sz="2000" b="0" i="1" smtClean="0">
                        <a:latin typeface="Cambria Math" charset="0"/>
                        <a:ea typeface="Courier" charset="0"/>
                        <a:cs typeface="Courier" charset="0"/>
                      </a:rPr>
                      <m:t>(</m:t>
                    </m:r>
                    <m:r>
                      <a:rPr lang="en-US" sz="2000" b="0" i="1" smtClean="0">
                        <a:latin typeface="Cambria Math" charset="0"/>
                        <a:ea typeface="Courier" charset="0"/>
                        <a:cs typeface="Courier" charset="0"/>
                      </a:rPr>
                      <m:t>𝜆</m:t>
                    </m:r>
                    <m:r>
                      <a:rPr lang="en-US" sz="2000" b="0" i="1" smtClean="0">
                        <a:latin typeface="Cambria Math" charset="0"/>
                        <a:ea typeface="Courier" charset="0"/>
                        <a:cs typeface="Courier" charset="0"/>
                      </a:rPr>
                      <m:t>,</m:t>
                    </m:r>
                    <m:r>
                      <a:rPr lang="en-US" sz="2000" b="0" i="1" smtClean="0">
                        <a:latin typeface="Cambria Math" charset="0"/>
                        <a:ea typeface="Courier" charset="0"/>
                        <a:cs typeface="Courier" charset="0"/>
                      </a:rPr>
                      <m:t>𝑘</m:t>
                    </m:r>
                    <m:r>
                      <a:rPr lang="en-US" sz="2000" b="0" i="1" smtClean="0">
                        <a:latin typeface="Cambria Math" charset="0"/>
                        <a:ea typeface="Courier" charset="0"/>
                        <a:cs typeface="Courier" charset="0"/>
                      </a:rPr>
                      <m:t>)</m:t>
                    </m:r>
                  </m:oMath>
                </a14:m>
                <a:r>
                  <a:rPr lang="en-US" sz="2000" dirty="0">
                    <a:latin typeface="Courier" charset="0"/>
                    <a:ea typeface="Courier" charset="0"/>
                    <a:cs typeface="Courier" charset="0"/>
                  </a:rPr>
                  <a:t> for each </a:t>
                </a:r>
                <a14:m>
                  <m:oMath xmlns:m="http://schemas.openxmlformats.org/officeDocument/2006/math">
                    <m:r>
                      <a:rPr lang="en-US" sz="2000" i="1">
                        <a:latin typeface="Cambria Math" charset="0"/>
                        <a:ea typeface="Courier" charset="0"/>
                        <a:cs typeface="Courier" charset="0"/>
                      </a:rPr>
                      <m:t>𝜆</m:t>
                    </m:r>
                  </m:oMath>
                </a14:m>
                <a:r>
                  <a:rPr lang="en-US" sz="2000" dirty="0">
                    <a:latin typeface="Courier" charset="0"/>
                    <a:ea typeface="Courier" charset="0"/>
                    <a:cs typeface="Courier" charset="0"/>
                  </a:rPr>
                  <a:t>, </a:t>
                </a:r>
                <a14:m>
                  <m:oMath xmlns:m="http://schemas.openxmlformats.org/officeDocument/2006/math">
                    <m:sSub>
                      <m:sSubPr>
                        <m:ctrlPr>
                          <a:rPr lang="en-US" sz="2000" i="1" smtClean="0">
                            <a:latin typeface="Cambria Math" panose="02040503050406030204" pitchFamily="18" charset="0"/>
                            <a:ea typeface="Courier" charset="0"/>
                            <a:cs typeface="Courier" charset="0"/>
                          </a:rPr>
                        </m:ctrlPr>
                      </m:sSubPr>
                      <m:e>
                        <m:sSub>
                          <m:sSubPr>
                            <m:ctrlPr>
                              <a:rPr lang="en-US" sz="2000" b="0" i="1" dirty="0" smtClean="0">
                                <a:latin typeface="Cambria Math" panose="02040503050406030204" pitchFamily="18" charset="0"/>
                                <a:ea typeface="Courier" charset="0"/>
                                <a:cs typeface="Courier" charset="0"/>
                              </a:rPr>
                            </m:ctrlPr>
                          </m:sSubPr>
                          <m:e>
                            <m:acc>
                              <m:accPr>
                                <m:chr m:val="̅"/>
                                <m:ctrlPr>
                                  <a:rPr lang="en-US" sz="2000" b="0" i="1" dirty="0" smtClean="0">
                                    <a:latin typeface="Cambria Math" panose="02040503050406030204" pitchFamily="18" charset="0"/>
                                    <a:ea typeface="Courier" charset="0"/>
                                    <a:cs typeface="Courier" charset="0"/>
                                  </a:rPr>
                                </m:ctrlPr>
                              </m:accPr>
                              <m:e>
                                <m:r>
                                  <a:rPr lang="en-US" sz="2000" b="0" i="1" dirty="0" smtClean="0">
                                    <a:latin typeface="Cambria Math" charset="0"/>
                                    <a:ea typeface="Courier" charset="0"/>
                                    <a:cs typeface="Courier" charset="0"/>
                                  </a:rPr>
                                  <m:t>𝐿</m:t>
                                </m:r>
                              </m:e>
                            </m:acc>
                          </m:e>
                          <m:sub>
                            <m:r>
                              <a:rPr lang="en-US" sz="2000" b="0" i="1" dirty="0" smtClean="0">
                                <a:latin typeface="Cambria Math" charset="0"/>
                                <a:ea typeface="Courier" charset="0"/>
                                <a:cs typeface="Courier" charset="0"/>
                              </a:rPr>
                              <m:t>𝑀𝑆𝐸</m:t>
                            </m:r>
                          </m:sub>
                        </m:sSub>
                        <m:d>
                          <m:dPr>
                            <m:ctrlPr>
                              <a:rPr lang="en-US" sz="2000" b="0" i="1" dirty="0" smtClean="0">
                                <a:latin typeface="Cambria Math" panose="02040503050406030204" pitchFamily="18" charset="0"/>
                                <a:ea typeface="Courier" charset="0"/>
                                <a:cs typeface="Courier" charset="0"/>
                              </a:rPr>
                            </m:ctrlPr>
                          </m:dPr>
                          <m:e>
                            <m:r>
                              <a:rPr lang="en-US" sz="2000" b="0" i="1" dirty="0" smtClean="0">
                                <a:latin typeface="Cambria Math" charset="0"/>
                                <a:ea typeface="Courier" charset="0"/>
                                <a:cs typeface="Courier" charset="0"/>
                              </a:rPr>
                              <m:t>𝜆</m:t>
                            </m:r>
                          </m:e>
                        </m:d>
                      </m:e>
                      <m:sub/>
                    </m:sSub>
                  </m:oMath>
                </a14:m>
                <a:r>
                  <a:rPr lang="en-US" sz="2000" dirty="0">
                    <a:latin typeface="Courier" charset="0"/>
                    <a:ea typeface="Courier" charset="0"/>
                    <a:cs typeface="Courier" charset="0"/>
                  </a:rPr>
                  <a:t>.  </a:t>
                </a:r>
              </a:p>
              <a:p>
                <a:pPr marL="457200" indent="-457200">
                  <a:buFont typeface="+mj-lt"/>
                  <a:buAutoNum type="arabicPeriod"/>
                </a:pPr>
                <a:r>
                  <a:rPr lang="en-US" sz="2000" dirty="0">
                    <a:latin typeface="Courier" charset="0"/>
                    <a:ea typeface="Courier" charset="0"/>
                    <a:cs typeface="Courier" charset="0"/>
                  </a:rPr>
                  <a:t>Find the </a:t>
                </a:r>
                <a14:m>
                  <m:oMath xmlns:m="http://schemas.openxmlformats.org/officeDocument/2006/math">
                    <m:r>
                      <a:rPr lang="en-US" sz="2000" i="1">
                        <a:latin typeface="Cambria Math" charset="0"/>
                        <a:ea typeface="Courier" charset="0"/>
                        <a:cs typeface="Courier" charset="0"/>
                      </a:rPr>
                      <m:t>𝜆</m:t>
                    </m:r>
                  </m:oMath>
                </a14:m>
                <a:r>
                  <a:rPr lang="en-US" sz="2000" dirty="0">
                    <a:latin typeface="Courier" charset="0"/>
                    <a:ea typeface="Courier" charset="0"/>
                    <a:cs typeface="Courier" charset="0"/>
                  </a:rPr>
                  <a:t> that minimizes the </a:t>
                </a:r>
                <a14:m>
                  <m:oMath xmlns:m="http://schemas.openxmlformats.org/officeDocument/2006/math">
                    <m:sSub>
                      <m:sSubPr>
                        <m:ctrlPr>
                          <a:rPr lang="en-US" sz="2000" i="1">
                            <a:latin typeface="Cambria Math" panose="02040503050406030204" pitchFamily="18" charset="0"/>
                            <a:ea typeface="Courier" charset="0"/>
                            <a:cs typeface="Courier" charset="0"/>
                          </a:rPr>
                        </m:ctrlPr>
                      </m:sSubPr>
                      <m:e>
                        <m:sSub>
                          <m:sSubPr>
                            <m:ctrlPr>
                              <a:rPr lang="en-US" sz="2000" i="1" dirty="0">
                                <a:latin typeface="Cambria Math" panose="02040503050406030204" pitchFamily="18" charset="0"/>
                                <a:ea typeface="Courier" charset="0"/>
                                <a:cs typeface="Courier" charset="0"/>
                              </a:rPr>
                            </m:ctrlPr>
                          </m:sSubPr>
                          <m:e>
                            <m:acc>
                              <m:accPr>
                                <m:chr m:val="̅"/>
                                <m:ctrlPr>
                                  <a:rPr lang="en-US" sz="2000" i="1" dirty="0">
                                    <a:latin typeface="Cambria Math" panose="02040503050406030204" pitchFamily="18" charset="0"/>
                                    <a:ea typeface="Courier" charset="0"/>
                                    <a:cs typeface="Courier" charset="0"/>
                                  </a:rPr>
                                </m:ctrlPr>
                              </m:accPr>
                              <m:e>
                                <m:r>
                                  <a:rPr lang="en-US" sz="2000" i="1" dirty="0">
                                    <a:latin typeface="Cambria Math" charset="0"/>
                                    <a:ea typeface="Courier" charset="0"/>
                                    <a:cs typeface="Courier" charset="0"/>
                                  </a:rPr>
                                  <m:t>𝐿</m:t>
                                </m:r>
                              </m:e>
                            </m:acc>
                          </m:e>
                          <m:sub>
                            <m:r>
                              <a:rPr lang="en-US" sz="2000" i="1" dirty="0">
                                <a:latin typeface="Cambria Math" charset="0"/>
                                <a:ea typeface="Courier" charset="0"/>
                                <a:cs typeface="Courier" charset="0"/>
                              </a:rPr>
                              <m:t>𝑀𝑆𝐸</m:t>
                            </m:r>
                          </m:sub>
                        </m:sSub>
                        <m:d>
                          <m:dPr>
                            <m:ctrlPr>
                              <a:rPr lang="en-US" sz="2000" i="1" dirty="0">
                                <a:latin typeface="Cambria Math" panose="02040503050406030204" pitchFamily="18" charset="0"/>
                                <a:ea typeface="Courier" charset="0"/>
                                <a:cs typeface="Courier" charset="0"/>
                              </a:rPr>
                            </m:ctrlPr>
                          </m:dPr>
                          <m:e>
                            <m:r>
                              <a:rPr lang="en-US" sz="2000" i="1" dirty="0">
                                <a:latin typeface="Cambria Math" charset="0"/>
                                <a:ea typeface="Courier" charset="0"/>
                                <a:cs typeface="Courier" charset="0"/>
                              </a:rPr>
                              <m:t>𝜆</m:t>
                            </m:r>
                          </m:e>
                        </m:d>
                      </m:e>
                      <m:sub/>
                    </m:sSub>
                  </m:oMath>
                </a14:m>
                <a:r>
                  <a:rPr lang="en-US" sz="2000" dirty="0">
                    <a:latin typeface="Courier" charset="0"/>
                    <a:ea typeface="Courier" charset="0"/>
                    <a:cs typeface="Courier" charset="0"/>
                  </a:rPr>
                  <a:t>,  resulting to </a:t>
                </a:r>
                <a14:m>
                  <m:oMath xmlns:m="http://schemas.openxmlformats.org/officeDocument/2006/math">
                    <m:sSub>
                      <m:sSubPr>
                        <m:ctrlPr>
                          <a:rPr lang="en-US" sz="2000" b="0" i="1" smtClean="0">
                            <a:latin typeface="Cambria Math" panose="02040503050406030204" pitchFamily="18" charset="0"/>
                            <a:ea typeface="Courier" charset="0"/>
                            <a:cs typeface="Courier" charset="0"/>
                          </a:rPr>
                        </m:ctrlPr>
                      </m:sSubPr>
                      <m:e>
                        <m:r>
                          <a:rPr lang="en-US" sz="2000" i="1">
                            <a:latin typeface="Cambria Math" charset="0"/>
                            <a:ea typeface="Courier" charset="0"/>
                            <a:cs typeface="Courier" charset="0"/>
                          </a:rPr>
                          <m:t>𝜆</m:t>
                        </m:r>
                      </m:e>
                      <m:sub>
                        <m:r>
                          <a:rPr lang="en-US" sz="2000" b="0" i="1" smtClean="0">
                            <a:latin typeface="Cambria Math" charset="0"/>
                            <a:ea typeface="Courier" charset="0"/>
                            <a:cs typeface="Courier" charset="0"/>
                          </a:rPr>
                          <m:t>𝑟𝑖𝑑𝑔𝑒</m:t>
                        </m:r>
                      </m:sub>
                    </m:sSub>
                  </m:oMath>
                </a14:m>
                <a:r>
                  <a:rPr lang="en-US" sz="2000" dirty="0">
                    <a:latin typeface="Courier" charset="0"/>
                    <a:ea typeface="Courier" charset="0"/>
                    <a:cs typeface="Courier" charset="0"/>
                  </a:rPr>
                  <a:t>.</a:t>
                </a:r>
              </a:p>
              <a:p>
                <a:pPr marL="457200" indent="-457200">
                  <a:buFont typeface="+mj-lt"/>
                  <a:buAutoNum type="arabicPeriod"/>
                </a:pPr>
                <a:r>
                  <a:rPr lang="en-US" sz="2000" dirty="0">
                    <a:latin typeface="Courier" charset="0"/>
                    <a:ea typeface="Courier" charset="0"/>
                    <a:cs typeface="Courier" charset="0"/>
                  </a:rPr>
                  <a:t>Refit the model using the full </a:t>
                </a:r>
                <a:r>
                  <a:rPr lang="en-US" sz="2000" dirty="0"/>
                  <a:t>training data, </a:t>
                </a:r>
                <a:r>
                  <a:rPr lang="en-US" sz="2000" dirty="0">
                    <a:latin typeface="Courier" charset="0"/>
                    <a:ea typeface="Courier" charset="0"/>
                    <a:cs typeface="Courier" charset="0"/>
                  </a:rPr>
                  <a:t> </a:t>
                </a:r>
                <a14:m>
                  <m:oMath xmlns:m="http://schemas.openxmlformats.org/officeDocument/2006/math">
                    <m:r>
                      <a:rPr lang="en-US" sz="2000" i="1">
                        <a:latin typeface="Cambria Math" charset="0"/>
                        <a:ea typeface="Courier" charset="0"/>
                        <a:cs typeface="Courier" charset="0"/>
                      </a:rPr>
                      <m:t>{</m:t>
                    </m:r>
                    <m:sSub>
                      <m:sSubPr>
                        <m:ctrlPr>
                          <a:rPr lang="en-US" sz="2000" i="1">
                            <a:latin typeface="Cambria Math" panose="02040503050406030204" pitchFamily="18" charset="0"/>
                            <a:ea typeface="Courier" charset="0"/>
                            <a:cs typeface="Courier" charset="0"/>
                          </a:rPr>
                        </m:ctrlPr>
                      </m:sSubPr>
                      <m:e>
                        <m:d>
                          <m:dPr>
                            <m:begChr m:val="{"/>
                            <m:endChr m:val="}"/>
                            <m:ctrlPr>
                              <a:rPr lang="en-US" sz="2000" i="1">
                                <a:latin typeface="Cambria Math" panose="02040503050406030204" pitchFamily="18" charset="0"/>
                                <a:ea typeface="Courier" charset="0"/>
                                <a:cs typeface="Courier" charset="0"/>
                              </a:rPr>
                            </m:ctrlPr>
                          </m:dPr>
                          <m:e>
                            <m:r>
                              <a:rPr lang="en-US" sz="2000" i="1">
                                <a:latin typeface="Cambria Math" charset="0"/>
                                <a:ea typeface="Courier" charset="0"/>
                                <a:cs typeface="Courier" charset="0"/>
                              </a:rPr>
                              <m:t>𝑋</m:t>
                            </m:r>
                            <m:r>
                              <a:rPr lang="en-US" sz="2000" i="1">
                                <a:latin typeface="Cambria Math" charset="0"/>
                                <a:ea typeface="Courier" charset="0"/>
                                <a:cs typeface="Courier" charset="0"/>
                              </a:rPr>
                              <m:t>,</m:t>
                            </m:r>
                            <m:r>
                              <a:rPr lang="en-US" sz="2000" i="1">
                                <a:latin typeface="Cambria Math" charset="0"/>
                                <a:ea typeface="Courier" charset="0"/>
                                <a:cs typeface="Courier" charset="0"/>
                              </a:rPr>
                              <m:t>𝑌</m:t>
                            </m:r>
                          </m:e>
                        </m:d>
                      </m:e>
                      <m:sub>
                        <m:r>
                          <a:rPr lang="en-US" sz="2000" i="1">
                            <a:latin typeface="Cambria Math" charset="0"/>
                            <a:ea typeface="Courier" charset="0"/>
                            <a:cs typeface="Courier" charset="0"/>
                          </a:rPr>
                          <m:t>𝑡𝑟𝑎𝑖𝑛</m:t>
                        </m:r>
                      </m:sub>
                    </m:sSub>
                    <m:r>
                      <a:rPr lang="en-US" sz="2000" i="1">
                        <a:latin typeface="Cambria Math" charset="0"/>
                        <a:ea typeface="Courier" charset="0"/>
                        <a:cs typeface="Courier" charset="0"/>
                      </a:rPr>
                      <m:t>,</m:t>
                    </m:r>
                    <m:sSub>
                      <m:sSubPr>
                        <m:ctrlPr>
                          <a:rPr lang="en-US" sz="2000" i="1">
                            <a:latin typeface="Cambria Math" panose="02040503050406030204" pitchFamily="18" charset="0"/>
                            <a:ea typeface="Courier" charset="0"/>
                            <a:cs typeface="Courier" charset="0"/>
                          </a:rPr>
                        </m:ctrlPr>
                      </m:sSubPr>
                      <m:e>
                        <m:d>
                          <m:dPr>
                            <m:begChr m:val="{"/>
                            <m:endChr m:val="}"/>
                            <m:ctrlPr>
                              <a:rPr lang="en-US" sz="2000" i="1">
                                <a:latin typeface="Cambria Math" panose="02040503050406030204" pitchFamily="18" charset="0"/>
                                <a:ea typeface="Courier" charset="0"/>
                                <a:cs typeface="Courier" charset="0"/>
                              </a:rPr>
                            </m:ctrlPr>
                          </m:dPr>
                          <m:e>
                            <m:r>
                              <a:rPr lang="en-US" sz="2000" i="1">
                                <a:latin typeface="Cambria Math" charset="0"/>
                                <a:ea typeface="Courier" charset="0"/>
                                <a:cs typeface="Courier" charset="0"/>
                              </a:rPr>
                              <m:t>𝑋</m:t>
                            </m:r>
                            <m:r>
                              <a:rPr lang="en-US" sz="2000" i="1">
                                <a:latin typeface="Cambria Math" charset="0"/>
                                <a:ea typeface="Courier" charset="0"/>
                                <a:cs typeface="Courier" charset="0"/>
                              </a:rPr>
                              <m:t>,</m:t>
                            </m:r>
                            <m:r>
                              <a:rPr lang="en-US" sz="2000" i="1">
                                <a:latin typeface="Cambria Math" charset="0"/>
                                <a:ea typeface="Courier" charset="0"/>
                                <a:cs typeface="Courier" charset="0"/>
                              </a:rPr>
                              <m:t>𝑌</m:t>
                            </m:r>
                          </m:e>
                        </m:d>
                      </m:e>
                      <m:sub>
                        <m:r>
                          <a:rPr lang="en-US" sz="2000" i="1">
                            <a:latin typeface="Cambria Math" charset="0"/>
                            <a:ea typeface="Courier" charset="0"/>
                            <a:cs typeface="Courier" charset="0"/>
                          </a:rPr>
                          <m:t>𝑣𝑎𝑙</m:t>
                        </m:r>
                      </m:sub>
                    </m:sSub>
                  </m:oMath>
                </a14:m>
                <a:r>
                  <a:rPr lang="en-US" sz="2000" dirty="0"/>
                  <a:t> },  resulting to </a:t>
                </a:r>
                <a14:m>
                  <m:oMath xmlns:m="http://schemas.openxmlformats.org/officeDocument/2006/math">
                    <m:r>
                      <a:rPr lang="en-US" sz="2000" i="1" dirty="0">
                        <a:latin typeface="Cambria Math" charset="0"/>
                        <a:ea typeface="Courier" charset="0"/>
                        <a:cs typeface="Courier" charset="0"/>
                      </a:rPr>
                      <m:t> </m:t>
                    </m:r>
                    <m:sSub>
                      <m:sSubPr>
                        <m:ctrlPr>
                          <a:rPr lang="en-US" sz="2000" i="1" dirty="0">
                            <a:latin typeface="Cambria Math" panose="02040503050406030204" pitchFamily="18" charset="0"/>
                            <a:ea typeface="Courier" charset="0"/>
                            <a:cs typeface="Courier" charset="0"/>
                          </a:rPr>
                        </m:ctrlPr>
                      </m:sSubPr>
                      <m:e>
                        <m:acc>
                          <m:accPr>
                            <m:chr m:val="̂"/>
                            <m:ctrlPr>
                              <a:rPr lang="en-US" sz="2000" i="1">
                                <a:latin typeface="Cambria Math" panose="02040503050406030204" pitchFamily="18" charset="0"/>
                                <a:ea typeface="Courier" charset="0"/>
                                <a:cs typeface="Courier" charset="0"/>
                              </a:rPr>
                            </m:ctrlPr>
                          </m:accPr>
                          <m:e>
                            <m:r>
                              <a:rPr lang="en-US" sz="2000" i="1">
                                <a:latin typeface="Cambria Math" charset="0"/>
                                <a:ea typeface="Courier" charset="0"/>
                                <a:cs typeface="Courier" charset="0"/>
                              </a:rPr>
                              <m:t>𝛽</m:t>
                            </m:r>
                          </m:e>
                        </m:acc>
                        <m:r>
                          <a:rPr lang="en-US" sz="2000" i="1">
                            <a:latin typeface="Cambria Math" charset="0"/>
                            <a:ea typeface="Courier" charset="0"/>
                            <a:cs typeface="Courier" charset="0"/>
                          </a:rPr>
                          <m:t> </m:t>
                        </m:r>
                      </m:e>
                      <m:sub>
                        <m:r>
                          <a:rPr lang="en-US" sz="2000" b="0" i="1" smtClean="0">
                            <a:latin typeface="Cambria Math" charset="0"/>
                            <a:ea typeface="Courier" charset="0"/>
                            <a:cs typeface="Courier" charset="0"/>
                          </a:rPr>
                          <m:t>𝑟</m:t>
                        </m:r>
                        <m:r>
                          <a:rPr lang="en-US" sz="2000" i="1" dirty="0">
                            <a:latin typeface="Cambria Math" charset="0"/>
                            <a:ea typeface="Courier" charset="0"/>
                            <a:cs typeface="Courier" charset="0"/>
                          </a:rPr>
                          <m:t>𝑖𝑑𝑔𝑒</m:t>
                        </m:r>
                      </m:sub>
                    </m:sSub>
                    <m:d>
                      <m:dPr>
                        <m:ctrlPr>
                          <a:rPr lang="en-US" sz="2000" i="1" dirty="0">
                            <a:latin typeface="Cambria Math" panose="02040503050406030204" pitchFamily="18" charset="0"/>
                            <a:ea typeface="Courier" charset="0"/>
                            <a:cs typeface="Courier" charset="0"/>
                          </a:rPr>
                        </m:ctrlPr>
                      </m:dPr>
                      <m:e>
                        <m:sSub>
                          <m:sSubPr>
                            <m:ctrlPr>
                              <a:rPr lang="en-US" sz="2000" i="1" dirty="0">
                                <a:latin typeface="Cambria Math" panose="02040503050406030204" pitchFamily="18" charset="0"/>
                                <a:ea typeface="Courier" charset="0"/>
                                <a:cs typeface="Courier" charset="0"/>
                              </a:rPr>
                            </m:ctrlPr>
                          </m:sSubPr>
                          <m:e>
                            <m:r>
                              <a:rPr lang="en-US" sz="2000" i="1" dirty="0">
                                <a:latin typeface="Cambria Math" charset="0"/>
                                <a:ea typeface="Courier" charset="0"/>
                                <a:cs typeface="Courier" charset="0"/>
                              </a:rPr>
                              <m:t>𝜆</m:t>
                            </m:r>
                          </m:e>
                          <m:sub>
                            <m:r>
                              <a:rPr lang="en-US" sz="2000" b="0" i="1" dirty="0" smtClean="0">
                                <a:latin typeface="Cambria Math" charset="0"/>
                                <a:ea typeface="Courier" charset="0"/>
                                <a:cs typeface="Courier" charset="0"/>
                              </a:rPr>
                              <m:t>𝑟</m:t>
                            </m:r>
                            <m:r>
                              <a:rPr lang="en-US" sz="2000" i="1" dirty="0">
                                <a:latin typeface="Cambria Math" charset="0"/>
                                <a:ea typeface="Courier" charset="0"/>
                                <a:cs typeface="Courier" charset="0"/>
                              </a:rPr>
                              <m:t>𝑖𝑑𝑔𝑒</m:t>
                            </m:r>
                          </m:sub>
                        </m:sSub>
                      </m:e>
                    </m:d>
                  </m:oMath>
                </a14:m>
                <a:endParaRPr lang="en-US" sz="2000" dirty="0"/>
              </a:p>
              <a:p>
                <a:pPr marL="457200" indent="-457200">
                  <a:buFont typeface="+mj-lt"/>
                  <a:buAutoNum type="arabicPeriod"/>
                </a:pPr>
                <a:r>
                  <a:rPr lang="en-US" sz="2000" dirty="0">
                    <a:latin typeface="Courier" charset="0"/>
                    <a:ea typeface="Courier" charset="0"/>
                    <a:cs typeface="Courier" charset="0"/>
                  </a:rPr>
                  <a:t>report MSE or R</a:t>
                </a:r>
                <a:r>
                  <a:rPr lang="en-US" sz="2000" baseline="30000" dirty="0">
                    <a:latin typeface="Courier" charset="0"/>
                    <a:ea typeface="Courier" charset="0"/>
                    <a:cs typeface="Courier" charset="0"/>
                  </a:rPr>
                  <a:t>2 </a:t>
                </a:r>
                <a:r>
                  <a:rPr lang="en-US" sz="2000" dirty="0">
                    <a:latin typeface="Courier" charset="0"/>
                    <a:ea typeface="Courier" charset="0"/>
                    <a:cs typeface="Courier" charset="0"/>
                  </a:rPr>
                  <a:t>on </a:t>
                </a:r>
                <a14:m>
                  <m:oMath xmlns:m="http://schemas.openxmlformats.org/officeDocument/2006/math">
                    <m:sSub>
                      <m:sSubPr>
                        <m:ctrlPr>
                          <a:rPr lang="en-US" sz="2000" i="1">
                            <a:latin typeface="Cambria Math" panose="02040503050406030204" pitchFamily="18" charset="0"/>
                            <a:ea typeface="Courier" charset="0"/>
                            <a:cs typeface="Courier" charset="0"/>
                          </a:rPr>
                        </m:ctrlPr>
                      </m:sSubPr>
                      <m:e>
                        <m:d>
                          <m:dPr>
                            <m:begChr m:val="{"/>
                            <m:endChr m:val="}"/>
                            <m:ctrlPr>
                              <a:rPr lang="en-US" sz="2000" i="1">
                                <a:latin typeface="Cambria Math" panose="02040503050406030204" pitchFamily="18" charset="0"/>
                                <a:ea typeface="Courier" charset="0"/>
                                <a:cs typeface="Courier" charset="0"/>
                              </a:rPr>
                            </m:ctrlPr>
                          </m:dPr>
                          <m:e>
                            <m:r>
                              <a:rPr lang="en-US" sz="2000" i="1">
                                <a:latin typeface="Cambria Math" charset="0"/>
                                <a:ea typeface="Courier" charset="0"/>
                                <a:cs typeface="Courier" charset="0"/>
                              </a:rPr>
                              <m:t>𝑋</m:t>
                            </m:r>
                            <m:r>
                              <a:rPr lang="en-US" sz="2000" i="1">
                                <a:latin typeface="Cambria Math" charset="0"/>
                                <a:ea typeface="Courier" charset="0"/>
                                <a:cs typeface="Courier" charset="0"/>
                              </a:rPr>
                              <m:t>,</m:t>
                            </m:r>
                            <m:r>
                              <a:rPr lang="en-US" sz="2000" i="1">
                                <a:latin typeface="Cambria Math" charset="0"/>
                                <a:ea typeface="Courier" charset="0"/>
                                <a:cs typeface="Courier" charset="0"/>
                              </a:rPr>
                              <m:t>𝑌</m:t>
                            </m:r>
                          </m:e>
                        </m:d>
                      </m:e>
                      <m:sub>
                        <m:r>
                          <a:rPr lang="en-US" sz="2000" i="1">
                            <a:latin typeface="Cambria Math" charset="0"/>
                            <a:ea typeface="Courier" charset="0"/>
                            <a:cs typeface="Courier" charset="0"/>
                          </a:rPr>
                          <m:t>𝑡𝑒𝑠𝑡</m:t>
                        </m:r>
                      </m:sub>
                    </m:sSub>
                  </m:oMath>
                </a14:m>
                <a:r>
                  <a:rPr lang="en-US" sz="2000" dirty="0">
                    <a:latin typeface="Courier" charset="0"/>
                    <a:ea typeface="Courier" charset="0"/>
                    <a:cs typeface="Courier" charset="0"/>
                  </a:rPr>
                  <a:t> given the </a:t>
                </a:r>
                <a14:m>
                  <m:oMath xmlns:m="http://schemas.openxmlformats.org/officeDocument/2006/math">
                    <m:sSub>
                      <m:sSubPr>
                        <m:ctrlPr>
                          <a:rPr lang="en-US" sz="2000" i="1" dirty="0">
                            <a:latin typeface="Cambria Math" panose="02040503050406030204" pitchFamily="18" charset="0"/>
                            <a:ea typeface="Courier" charset="0"/>
                            <a:cs typeface="Courier" charset="0"/>
                          </a:rPr>
                        </m:ctrlPr>
                      </m:sSubPr>
                      <m:e>
                        <m:acc>
                          <m:accPr>
                            <m:chr m:val="̂"/>
                            <m:ctrlPr>
                              <a:rPr lang="en-US" sz="2000" i="1">
                                <a:latin typeface="Cambria Math" panose="02040503050406030204" pitchFamily="18" charset="0"/>
                                <a:ea typeface="Courier" charset="0"/>
                                <a:cs typeface="Courier" charset="0"/>
                              </a:rPr>
                            </m:ctrlPr>
                          </m:accPr>
                          <m:e>
                            <m:r>
                              <a:rPr lang="en-US" sz="2000" i="1">
                                <a:latin typeface="Cambria Math" charset="0"/>
                                <a:ea typeface="Courier" charset="0"/>
                                <a:cs typeface="Courier" charset="0"/>
                              </a:rPr>
                              <m:t>𝛽</m:t>
                            </m:r>
                          </m:e>
                        </m:acc>
                      </m:e>
                      <m:sub>
                        <m:r>
                          <a:rPr lang="en-US" sz="2000" b="0" i="1" smtClean="0">
                            <a:latin typeface="Cambria Math" charset="0"/>
                            <a:ea typeface="Courier" charset="0"/>
                            <a:cs typeface="Courier" charset="0"/>
                          </a:rPr>
                          <m:t>𝑟</m:t>
                        </m:r>
                        <m:r>
                          <a:rPr lang="en-US" sz="2000" i="1" dirty="0">
                            <a:latin typeface="Cambria Math" charset="0"/>
                            <a:ea typeface="Courier" charset="0"/>
                            <a:cs typeface="Courier" charset="0"/>
                          </a:rPr>
                          <m:t>𝑖𝑑𝑔𝑒</m:t>
                        </m:r>
                      </m:sub>
                    </m:sSub>
                    <m:d>
                      <m:dPr>
                        <m:ctrlPr>
                          <a:rPr lang="en-US" sz="2000" i="1" dirty="0">
                            <a:latin typeface="Cambria Math" panose="02040503050406030204" pitchFamily="18" charset="0"/>
                            <a:ea typeface="Courier" charset="0"/>
                            <a:cs typeface="Courier" charset="0"/>
                          </a:rPr>
                        </m:ctrlPr>
                      </m:dPr>
                      <m:e>
                        <m:sSub>
                          <m:sSubPr>
                            <m:ctrlPr>
                              <a:rPr lang="en-US" sz="2000" i="1" dirty="0">
                                <a:latin typeface="Cambria Math" panose="02040503050406030204" pitchFamily="18" charset="0"/>
                                <a:ea typeface="Courier" charset="0"/>
                                <a:cs typeface="Courier" charset="0"/>
                              </a:rPr>
                            </m:ctrlPr>
                          </m:sSubPr>
                          <m:e>
                            <m:r>
                              <a:rPr lang="en-US" sz="2000" i="1" dirty="0">
                                <a:latin typeface="Cambria Math" charset="0"/>
                                <a:ea typeface="Courier" charset="0"/>
                                <a:cs typeface="Courier" charset="0"/>
                              </a:rPr>
                              <m:t>𝜆</m:t>
                            </m:r>
                          </m:e>
                          <m:sub>
                            <m:r>
                              <a:rPr lang="en-US" sz="2000" b="0" i="1" dirty="0" smtClean="0">
                                <a:latin typeface="Cambria Math" charset="0"/>
                                <a:ea typeface="Courier" charset="0"/>
                                <a:cs typeface="Courier" charset="0"/>
                              </a:rPr>
                              <m:t>𝑟</m:t>
                            </m:r>
                            <m:r>
                              <a:rPr lang="en-US" sz="2000" i="1" dirty="0">
                                <a:latin typeface="Cambria Math" charset="0"/>
                                <a:ea typeface="Courier" charset="0"/>
                                <a:cs typeface="Courier" charset="0"/>
                              </a:rPr>
                              <m:t>𝑖𝑑𝑔𝑒</m:t>
                            </m:r>
                          </m:sub>
                        </m:sSub>
                      </m:e>
                    </m:d>
                  </m:oMath>
                </a14:m>
                <a:endParaRPr lang="en-US" sz="2000" dirty="0"/>
              </a:p>
              <a:p>
                <a:pPr marL="457200" indent="-457200">
                  <a:buFont typeface="+mj-lt"/>
                  <a:buAutoNum type="arabicPeriod"/>
                </a:pPr>
                <a:endParaRPr lang="en-US" sz="2000" dirty="0"/>
              </a:p>
              <a:p>
                <a:pPr marL="457200" indent="-457200">
                  <a:buFont typeface="+mj-lt"/>
                  <a:buAutoNum type="arabicPeriod"/>
                </a:pPr>
                <a:endParaRPr lang="en-US" sz="2000" dirty="0">
                  <a:latin typeface="Courier" charset="0"/>
                  <a:ea typeface="Courier" charset="0"/>
                  <a:cs typeface="Courier" charset="0"/>
                </a:endParaRPr>
              </a:p>
              <a:p>
                <a:pPr marL="457200" indent="-457200">
                  <a:buFont typeface="+mj-lt"/>
                  <a:buAutoNum type="arabicPeriod"/>
                </a:pPr>
                <a:endParaRPr lang="en-US" sz="2000" dirty="0">
                  <a:latin typeface="Courier" charset="0"/>
                  <a:ea typeface="Courier" charset="0"/>
                  <a:cs typeface="Courier"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85003" y="989759"/>
                <a:ext cx="11021993" cy="2111143"/>
              </a:xfrm>
              <a:blipFill rotWithShape="0">
                <a:blip r:embed="rId2"/>
                <a:stretch>
                  <a:fillRect l="-608" t="-2017" r="-55" b="-149280"/>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C616E8F-BF65-1643-9F00-FF84D0665BC6}" type="slidenum">
              <a:rPr lang="en-US" smtClean="0"/>
              <a:t>48</a:t>
            </a:fld>
            <a:endParaRPr lang="en-US"/>
          </a:p>
        </p:txBody>
      </p:sp>
      <mc:AlternateContent xmlns:mc="http://schemas.openxmlformats.org/markup-compatibility/2006" xmlns:a14="http://schemas.microsoft.com/office/drawing/2010/main">
        <mc:Choice Requires="a14">
          <p:graphicFrame>
            <p:nvGraphicFramePr>
              <p:cNvPr id="5" name="Table 4"/>
              <p:cNvGraphicFramePr>
                <a:graphicFrameLocks noGrp="1"/>
              </p:cNvGraphicFramePr>
              <p:nvPr>
                <p:extLst/>
              </p:nvPr>
            </p:nvGraphicFramePr>
            <p:xfrm>
              <a:off x="9258126" y="84909"/>
              <a:ext cx="2779649" cy="1828800"/>
            </p:xfrm>
            <a:graphic>
              <a:graphicData uri="http://schemas.openxmlformats.org/drawingml/2006/table">
                <a:tbl>
                  <a:tblPr firstRow="1" bandRow="1">
                    <a:tableStyleId>{793D81CF-94F2-401A-BA57-92F5A7B2D0C5}</a:tableStyleId>
                  </a:tblPr>
                  <a:tblGrid>
                    <a:gridCol w="576580">
                      <a:extLst>
                        <a:ext uri="{9D8B030D-6E8A-4147-A177-3AD203B41FA5}">
                          <a16:colId xmlns:a16="http://schemas.microsoft.com/office/drawing/2014/main" val="20000"/>
                        </a:ext>
                      </a:extLst>
                    </a:gridCol>
                    <a:gridCol w="576580">
                      <a:extLst>
                        <a:ext uri="{9D8B030D-6E8A-4147-A177-3AD203B41FA5}">
                          <a16:colId xmlns:a16="http://schemas.microsoft.com/office/drawing/2014/main" val="20001"/>
                        </a:ext>
                      </a:extLst>
                    </a:gridCol>
                    <a:gridCol w="473329">
                      <a:extLst>
                        <a:ext uri="{9D8B030D-6E8A-4147-A177-3AD203B41FA5}">
                          <a16:colId xmlns:a16="http://schemas.microsoft.com/office/drawing/2014/main" val="20002"/>
                        </a:ext>
                      </a:extLst>
                    </a:gridCol>
                    <a:gridCol w="576580">
                      <a:extLst>
                        <a:ext uri="{9D8B030D-6E8A-4147-A177-3AD203B41FA5}">
                          <a16:colId xmlns:a16="http://schemas.microsoft.com/office/drawing/2014/main" val="20003"/>
                        </a:ext>
                      </a:extLst>
                    </a:gridCol>
                    <a:gridCol w="576580">
                      <a:extLst>
                        <a:ext uri="{9D8B030D-6E8A-4147-A177-3AD203B41FA5}">
                          <a16:colId xmlns:a16="http://schemas.microsoft.com/office/drawing/2014/main" val="20004"/>
                        </a:ext>
                      </a:extLst>
                    </a:gridCol>
                  </a:tblGrid>
                  <a:tr h="354419">
                    <a:tc>
                      <a:txBody>
                        <a:bodyPr/>
                        <a:lstStyle/>
                        <a:p>
                          <a:endParaRPr lang="en-US" dirty="0"/>
                        </a:p>
                      </a:txBody>
                      <a:tcPr>
                        <a:solidFill>
                          <a:schemeClr val="tx1">
                            <a:lumMod val="75000"/>
                            <a:lumOff val="25000"/>
                          </a:schemeClr>
                        </a:solidFill>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charset="0"/>
                                      </a:rPr>
                                      <m:t>𝝀</m:t>
                                    </m:r>
                                  </m:e>
                                  <m:sub>
                                    <m:r>
                                      <a:rPr lang="en-US" smtClean="0">
                                        <a:latin typeface="Cambria Math" charset="0"/>
                                      </a:rPr>
                                      <m:t>𝟏</m:t>
                                    </m:r>
                                  </m:sub>
                                </m:sSub>
                              </m:oMath>
                            </m:oMathPara>
                          </a14:m>
                          <a:endParaRPr lang="en-US" dirty="0"/>
                        </a:p>
                      </a:txBody>
                      <a:tcPr>
                        <a:solidFill>
                          <a:schemeClr val="tx1">
                            <a:lumMod val="75000"/>
                            <a:lumOff val="25000"/>
                          </a:schemeClr>
                        </a:solidFill>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charset="0"/>
                                      </a:rPr>
                                      <m:t>𝝀</m:t>
                                    </m:r>
                                  </m:e>
                                  <m:sub>
                                    <m:r>
                                      <a:rPr lang="en-US" smtClean="0">
                                        <a:latin typeface="Cambria Math" charset="0"/>
                                      </a:rPr>
                                      <m:t>𝟐</m:t>
                                    </m:r>
                                  </m:sub>
                                </m:sSub>
                              </m:oMath>
                            </m:oMathPara>
                          </a14:m>
                          <a:endParaRPr lang="en-US" dirty="0"/>
                        </a:p>
                      </a:txBody>
                      <a:tcPr>
                        <a:solidFill>
                          <a:schemeClr val="tx1">
                            <a:lumMod val="75000"/>
                            <a:lumOff val="25000"/>
                          </a:schemeClr>
                        </a:solidFill>
                      </a:tcPr>
                    </a:tc>
                    <a:tc>
                      <a:txBody>
                        <a:bodyPr/>
                        <a:lstStyle/>
                        <a:p>
                          <a:pPr algn="ctr"/>
                          <a:r>
                            <a:rPr lang="mr-IN" dirty="0"/>
                            <a:t>…</a:t>
                          </a:r>
                          <a:endParaRPr lang="en-US" dirty="0"/>
                        </a:p>
                      </a:txBody>
                      <a:tcPr>
                        <a:solidFill>
                          <a:schemeClr val="tx1">
                            <a:lumMod val="75000"/>
                            <a:lumOff val="25000"/>
                          </a:schemeClr>
                        </a:solidFill>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charset="0"/>
                                      </a:rPr>
                                      <m:t>𝝀</m:t>
                                    </m:r>
                                  </m:e>
                                  <m:sub>
                                    <m:r>
                                      <a:rPr lang="en-US" smtClean="0">
                                        <a:latin typeface="Cambria Math" charset="0"/>
                                      </a:rPr>
                                      <m:t>𝒏</m:t>
                                    </m:r>
                                  </m:sub>
                                </m:sSub>
                              </m:oMath>
                            </m:oMathPara>
                          </a14:m>
                          <a:endParaRPr lang="en-US" dirty="0"/>
                        </a:p>
                      </a:txBody>
                      <a:tcPr>
                        <a:solidFill>
                          <a:schemeClr val="tx1">
                            <a:lumMod val="75000"/>
                            <a:lumOff val="25000"/>
                          </a:schemeClr>
                        </a:solidFill>
                      </a:tcPr>
                    </a:tc>
                    <a:extLst>
                      <a:ext uri="{0D108BD9-81ED-4DB2-BD59-A6C34878D82A}">
                        <a16:rowId xmlns:a16="http://schemas.microsoft.com/office/drawing/2014/main" val="10000"/>
                      </a:ext>
                    </a:extLst>
                  </a:tr>
                  <a:tr h="354419">
                    <a:tc>
                      <a:txBody>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bg1"/>
                                        </a:solidFill>
                                        <a:latin typeface="Cambria Math" panose="02040503050406030204" pitchFamily="18" charset="0"/>
                                      </a:rPr>
                                    </m:ctrlPr>
                                  </m:sSubPr>
                                  <m:e>
                                    <m:r>
                                      <a:rPr lang="en-US" smtClean="0">
                                        <a:solidFill>
                                          <a:schemeClr val="bg1"/>
                                        </a:solidFill>
                                        <a:latin typeface="Cambria Math" charset="0"/>
                                      </a:rPr>
                                      <m:t>𝑘</m:t>
                                    </m:r>
                                  </m:e>
                                  <m:sub>
                                    <m:r>
                                      <a:rPr lang="en-US" smtClean="0">
                                        <a:solidFill>
                                          <a:schemeClr val="bg1"/>
                                        </a:solidFill>
                                        <a:latin typeface="Cambria Math" charset="0"/>
                                      </a:rPr>
                                      <m:t>1</m:t>
                                    </m:r>
                                  </m:sub>
                                </m:sSub>
                              </m:oMath>
                            </m:oMathPara>
                          </a14:m>
                          <a:endParaRPr lang="en-US" dirty="0">
                            <a:solidFill>
                              <a:schemeClr val="bg1"/>
                            </a:solidFill>
                          </a:endParaRPr>
                        </a:p>
                      </a:txBody>
                      <a:tcPr>
                        <a:solidFill>
                          <a:schemeClr val="tx1">
                            <a:lumMod val="75000"/>
                            <a:lumOff val="25000"/>
                          </a:schemeClr>
                        </a:solidFill>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a:p>
                      </a:txBody>
                      <a:tcPr/>
                    </a:tc>
                    <a:extLst>
                      <a:ext uri="{0D108BD9-81ED-4DB2-BD59-A6C34878D82A}">
                        <a16:rowId xmlns:a16="http://schemas.microsoft.com/office/drawing/2014/main" val="10001"/>
                      </a:ext>
                    </a:extLst>
                  </a:tr>
                  <a:tr h="354419">
                    <a:tc>
                      <a:txBody>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bg1"/>
                                        </a:solidFill>
                                        <a:latin typeface="Cambria Math" panose="02040503050406030204" pitchFamily="18" charset="0"/>
                                      </a:rPr>
                                    </m:ctrlPr>
                                  </m:sSubPr>
                                  <m:e>
                                    <m:r>
                                      <a:rPr lang="en-US" smtClean="0">
                                        <a:solidFill>
                                          <a:schemeClr val="bg1"/>
                                        </a:solidFill>
                                        <a:latin typeface="Cambria Math" charset="0"/>
                                      </a:rPr>
                                      <m:t>𝑘</m:t>
                                    </m:r>
                                  </m:e>
                                  <m:sub>
                                    <m:r>
                                      <a:rPr lang="en-US" smtClean="0">
                                        <a:solidFill>
                                          <a:schemeClr val="bg1"/>
                                        </a:solidFill>
                                        <a:latin typeface="Cambria Math" charset="0"/>
                                      </a:rPr>
                                      <m:t>2</m:t>
                                    </m:r>
                                  </m:sub>
                                </m:sSub>
                              </m:oMath>
                            </m:oMathPara>
                          </a14:m>
                          <a:endParaRPr lang="en-US" dirty="0">
                            <a:solidFill>
                              <a:schemeClr val="bg1"/>
                            </a:solidFill>
                          </a:endParaRPr>
                        </a:p>
                      </a:txBody>
                      <a:tcPr>
                        <a:solidFill>
                          <a:schemeClr val="tx1">
                            <a:lumMod val="75000"/>
                            <a:lumOff val="25000"/>
                          </a:schemeClr>
                        </a:solidFill>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a:p>
                      </a:txBody>
                      <a:tcPr/>
                    </a:tc>
                    <a:extLst>
                      <a:ext uri="{0D108BD9-81ED-4DB2-BD59-A6C34878D82A}">
                        <a16:rowId xmlns:a16="http://schemas.microsoft.com/office/drawing/2014/main" val="10002"/>
                      </a:ext>
                    </a:extLst>
                  </a:tr>
                  <a:tr h="354419">
                    <a:tc>
                      <a:txBody>
                        <a:bodyPr/>
                        <a:lstStyle/>
                        <a:p>
                          <a:pPr algn="ctr"/>
                          <a:r>
                            <a:rPr lang="mr-IN" dirty="0">
                              <a:solidFill>
                                <a:schemeClr val="bg1"/>
                              </a:solidFill>
                            </a:rPr>
                            <a:t>…</a:t>
                          </a:r>
                          <a:r>
                            <a:rPr lang="en-US" dirty="0">
                              <a:solidFill>
                                <a:schemeClr val="bg1"/>
                              </a:solidFill>
                            </a:rPr>
                            <a:t> </a:t>
                          </a:r>
                        </a:p>
                      </a:txBody>
                      <a:tcPr>
                        <a:solidFill>
                          <a:schemeClr val="tx1">
                            <a:lumMod val="75000"/>
                            <a:lumOff val="25000"/>
                          </a:schemeClr>
                        </a:solidFill>
                      </a:tcPr>
                    </a:tc>
                    <a:tc>
                      <a:txBody>
                        <a:bodyPr/>
                        <a:lstStyle/>
                        <a:p>
                          <a:endParaRPr lang="en-US"/>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3"/>
                      </a:ext>
                    </a:extLst>
                  </a:tr>
                  <a:tr h="354419">
                    <a:tc>
                      <a:txBody>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bg1"/>
                                        </a:solidFill>
                                        <a:latin typeface="Cambria Math" panose="02040503050406030204" pitchFamily="18" charset="0"/>
                                      </a:rPr>
                                    </m:ctrlPr>
                                  </m:sSubPr>
                                  <m:e>
                                    <m:r>
                                      <a:rPr lang="en-US" smtClean="0">
                                        <a:solidFill>
                                          <a:schemeClr val="bg1"/>
                                        </a:solidFill>
                                        <a:latin typeface="Cambria Math" charset="0"/>
                                      </a:rPr>
                                      <m:t>𝑘</m:t>
                                    </m:r>
                                  </m:e>
                                  <m:sub>
                                    <m:r>
                                      <a:rPr lang="en-US" smtClean="0">
                                        <a:solidFill>
                                          <a:schemeClr val="bg1"/>
                                        </a:solidFill>
                                        <a:latin typeface="Cambria Math" charset="0"/>
                                      </a:rPr>
                                      <m:t>𝑛</m:t>
                                    </m:r>
                                  </m:sub>
                                </m:sSub>
                              </m:oMath>
                            </m:oMathPara>
                          </a14:m>
                          <a:endParaRPr lang="en-US" dirty="0">
                            <a:solidFill>
                              <a:schemeClr val="bg1"/>
                            </a:solidFill>
                          </a:endParaRPr>
                        </a:p>
                      </a:txBody>
                      <a:tcPr>
                        <a:solidFill>
                          <a:schemeClr val="tx1">
                            <a:lumMod val="75000"/>
                            <a:lumOff val="25000"/>
                          </a:schemeClr>
                        </a:solidFill>
                      </a:tcPr>
                    </a:tc>
                    <a:tc>
                      <a:txBody>
                        <a:bodyPr/>
                        <a:lstStyle/>
                        <a:p>
                          <a:endParaRPr lang="en-US"/>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4"/>
                      </a:ext>
                    </a:extLst>
                  </a:tr>
                </a:tbl>
              </a:graphicData>
            </a:graphic>
          </p:graphicFrame>
        </mc:Choice>
        <mc:Fallback xmlns="">
          <p:graphicFrame>
            <p:nvGraphicFramePr>
              <p:cNvPr id="5" name="Table 4"/>
              <p:cNvGraphicFramePr>
                <a:graphicFrameLocks noGrp="1"/>
              </p:cNvGraphicFramePr>
              <p:nvPr>
                <p:extLst>
                  <p:ext uri="{D42A27DB-BD31-4B8C-83A1-F6EECF244321}">
                    <p14:modId xmlns:p14="http://schemas.microsoft.com/office/powerpoint/2010/main" val="1334836088"/>
                  </p:ext>
                </p:extLst>
              </p:nvPr>
            </p:nvGraphicFramePr>
            <p:xfrm>
              <a:off x="9258126" y="84909"/>
              <a:ext cx="2779649" cy="1828800"/>
            </p:xfrm>
            <a:graphic>
              <a:graphicData uri="http://schemas.openxmlformats.org/drawingml/2006/table">
                <a:tbl>
                  <a:tblPr firstRow="1" bandRow="1">
                    <a:tableStyleId>{793D81CF-94F2-401A-BA57-92F5A7B2D0C5}</a:tableStyleId>
                  </a:tblPr>
                  <a:tblGrid>
                    <a:gridCol w="576580"/>
                    <a:gridCol w="576580"/>
                    <a:gridCol w="473329"/>
                    <a:gridCol w="576580"/>
                    <a:gridCol w="576580"/>
                  </a:tblGrid>
                  <a:tr h="365760">
                    <a:tc>
                      <a:txBody>
                        <a:bodyPr/>
                        <a:lstStyle/>
                        <a:p>
                          <a:endParaRPr lang="en-US" dirty="0"/>
                        </a:p>
                      </a:txBody>
                      <a:tcPr>
                        <a:solidFill>
                          <a:schemeClr val="tx1">
                            <a:lumMod val="75000"/>
                            <a:lumOff val="25000"/>
                          </a:schemeClr>
                        </a:solidFill>
                      </a:tcPr>
                    </a:tc>
                    <a:tc>
                      <a:txBody>
                        <a:bodyPr/>
                        <a:lstStyle/>
                        <a:p>
                          <a:endParaRPr lang="en-US"/>
                        </a:p>
                      </a:txBody>
                      <a:tcPr>
                        <a:blipFill rotWithShape="0">
                          <a:blip r:embed="rId3"/>
                          <a:stretch>
                            <a:fillRect l="-101053" t="-8333" r="-283158" b="-406667"/>
                          </a:stretch>
                        </a:blipFill>
                      </a:tcPr>
                    </a:tc>
                    <a:tc>
                      <a:txBody>
                        <a:bodyPr/>
                        <a:lstStyle/>
                        <a:p>
                          <a:endParaRPr lang="en-US"/>
                        </a:p>
                      </a:txBody>
                      <a:tcPr>
                        <a:blipFill rotWithShape="0">
                          <a:blip r:embed="rId3"/>
                          <a:stretch>
                            <a:fillRect l="-248052" t="-8333" r="-249351" b="-406667"/>
                          </a:stretch>
                        </a:blipFill>
                      </a:tcPr>
                    </a:tc>
                    <a:tc>
                      <a:txBody>
                        <a:bodyPr/>
                        <a:lstStyle/>
                        <a:p>
                          <a:pPr algn="ctr"/>
                          <a:r>
                            <a:rPr lang="mr-IN" dirty="0" smtClean="0"/>
                            <a:t>…</a:t>
                          </a:r>
                          <a:endParaRPr lang="en-US" dirty="0"/>
                        </a:p>
                      </a:txBody>
                      <a:tcPr>
                        <a:solidFill>
                          <a:schemeClr val="tx1">
                            <a:lumMod val="75000"/>
                            <a:lumOff val="25000"/>
                          </a:schemeClr>
                        </a:solidFill>
                      </a:tcPr>
                    </a:tc>
                    <a:tc>
                      <a:txBody>
                        <a:bodyPr/>
                        <a:lstStyle/>
                        <a:p>
                          <a:endParaRPr lang="en-US"/>
                        </a:p>
                      </a:txBody>
                      <a:tcPr>
                        <a:blipFill rotWithShape="0">
                          <a:blip r:embed="rId3"/>
                          <a:stretch>
                            <a:fillRect l="-382105" t="-8333" r="-2105" b="-406667"/>
                          </a:stretch>
                        </a:blipFill>
                      </a:tcPr>
                    </a:tc>
                  </a:tr>
                  <a:tr h="365760">
                    <a:tc>
                      <a:txBody>
                        <a:bodyPr/>
                        <a:lstStyle/>
                        <a:p>
                          <a:endParaRPr lang="en-US"/>
                        </a:p>
                      </a:txBody>
                      <a:tcPr>
                        <a:blipFill rotWithShape="0">
                          <a:blip r:embed="rId3"/>
                          <a:stretch>
                            <a:fillRect l="-1053" t="-108333" r="-383158" b="-306667"/>
                          </a:stretch>
                        </a:blipFill>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a:p>
                      </a:txBody>
                      <a:tcPr/>
                    </a:tc>
                  </a:tr>
                  <a:tr h="365760">
                    <a:tc>
                      <a:txBody>
                        <a:bodyPr/>
                        <a:lstStyle/>
                        <a:p>
                          <a:endParaRPr lang="en-US"/>
                        </a:p>
                      </a:txBody>
                      <a:tcPr>
                        <a:blipFill rotWithShape="0">
                          <a:blip r:embed="rId3"/>
                          <a:stretch>
                            <a:fillRect l="-1053" t="-204918" r="-383158" b="-201639"/>
                          </a:stretch>
                        </a:blipFill>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a:p>
                      </a:txBody>
                      <a:tcPr/>
                    </a:tc>
                  </a:tr>
                  <a:tr h="365760">
                    <a:tc>
                      <a:txBody>
                        <a:bodyPr/>
                        <a:lstStyle/>
                        <a:p>
                          <a:pPr algn="ctr"/>
                          <a:r>
                            <a:rPr lang="mr-IN" dirty="0" smtClean="0">
                              <a:solidFill>
                                <a:schemeClr val="bg1"/>
                              </a:solidFill>
                            </a:rPr>
                            <a:t>…</a:t>
                          </a:r>
                          <a:r>
                            <a:rPr lang="en-US" dirty="0" smtClean="0">
                              <a:solidFill>
                                <a:schemeClr val="bg1"/>
                              </a:solidFill>
                            </a:rPr>
                            <a:t> </a:t>
                          </a:r>
                          <a:endParaRPr lang="en-US" dirty="0">
                            <a:solidFill>
                              <a:schemeClr val="bg1"/>
                            </a:solidFill>
                          </a:endParaRPr>
                        </a:p>
                      </a:txBody>
                      <a:tcPr>
                        <a:solidFill>
                          <a:schemeClr val="tx1">
                            <a:lumMod val="75000"/>
                            <a:lumOff val="25000"/>
                          </a:schemeClr>
                        </a:solidFill>
                      </a:tcPr>
                    </a:tc>
                    <a:tc>
                      <a:txBody>
                        <a:bodyPr/>
                        <a:lstStyle/>
                        <a:p>
                          <a:endParaRPr lang="en-US"/>
                        </a:p>
                      </a:txBody>
                      <a:tcPr/>
                    </a:tc>
                    <a:tc>
                      <a:txBody>
                        <a:bodyPr/>
                        <a:lstStyle/>
                        <a:p>
                          <a:endParaRPr lang="en-US" dirty="0"/>
                        </a:p>
                      </a:txBody>
                      <a:tcPr/>
                    </a:tc>
                    <a:tc>
                      <a:txBody>
                        <a:bodyPr/>
                        <a:lstStyle/>
                        <a:p>
                          <a:endParaRPr lang="en-US" dirty="0"/>
                        </a:p>
                      </a:txBody>
                      <a:tcPr/>
                    </a:tc>
                    <a:tc>
                      <a:txBody>
                        <a:bodyPr/>
                        <a:lstStyle/>
                        <a:p>
                          <a:endParaRPr lang="en-US" dirty="0"/>
                        </a:p>
                      </a:txBody>
                      <a:tcPr/>
                    </a:tc>
                  </a:tr>
                  <a:tr h="365760">
                    <a:tc>
                      <a:txBody>
                        <a:bodyPr/>
                        <a:lstStyle/>
                        <a:p>
                          <a:endParaRPr lang="en-US"/>
                        </a:p>
                      </a:txBody>
                      <a:tcPr>
                        <a:blipFill rotWithShape="0">
                          <a:blip r:embed="rId3"/>
                          <a:stretch>
                            <a:fillRect l="-1053" t="-410000" r="-383158" b="-5000"/>
                          </a:stretch>
                        </a:blipFill>
                      </a:tcPr>
                    </a:tc>
                    <a:tc>
                      <a:txBody>
                        <a:bodyPr/>
                        <a:lstStyle/>
                        <a:p>
                          <a:endParaRPr lang="en-US"/>
                        </a:p>
                      </a:txBody>
                      <a:tcPr/>
                    </a:tc>
                    <a:tc>
                      <a:txBody>
                        <a:bodyPr/>
                        <a:lstStyle/>
                        <a:p>
                          <a:endParaRPr lang="en-US" dirty="0"/>
                        </a:p>
                      </a:txBody>
                      <a:tcPr/>
                    </a:tc>
                    <a:tc>
                      <a:txBody>
                        <a:bodyPr/>
                        <a:lstStyle/>
                        <a:p>
                          <a:endParaRPr lang="en-US" dirty="0"/>
                        </a:p>
                      </a:txBody>
                      <a:tcPr/>
                    </a:tc>
                    <a:tc>
                      <a:txBody>
                        <a:bodyPr/>
                        <a:lstStyle/>
                        <a:p>
                          <a:endParaRPr lang="en-US" dirty="0"/>
                        </a:p>
                      </a:txBody>
                      <a:tcPr/>
                    </a:tc>
                  </a:tr>
                </a:tbl>
              </a:graphicData>
            </a:graphic>
          </p:graphicFrame>
        </mc:Fallback>
      </mc:AlternateContent>
      <mc:AlternateContent xmlns:mc="http://schemas.openxmlformats.org/markup-compatibility/2006" xmlns:a14="http://schemas.microsoft.com/office/drawing/2010/main">
        <mc:Choice Requires="a14">
          <p:graphicFrame>
            <p:nvGraphicFramePr>
              <p:cNvPr id="6" name="Table 5"/>
              <p:cNvGraphicFramePr>
                <a:graphicFrameLocks noGrp="1"/>
              </p:cNvGraphicFramePr>
              <p:nvPr>
                <p:extLst/>
              </p:nvPr>
            </p:nvGraphicFramePr>
            <p:xfrm>
              <a:off x="9175198" y="69407"/>
              <a:ext cx="2882900" cy="1828800"/>
            </p:xfrm>
            <a:graphic>
              <a:graphicData uri="http://schemas.openxmlformats.org/drawingml/2006/table">
                <a:tbl>
                  <a:tblPr firstRow="1" bandRow="1">
                    <a:tableStyleId>{793D81CF-94F2-401A-BA57-92F5A7B2D0C5}</a:tableStyleId>
                  </a:tblPr>
                  <a:tblGrid>
                    <a:gridCol w="576580">
                      <a:extLst>
                        <a:ext uri="{9D8B030D-6E8A-4147-A177-3AD203B41FA5}">
                          <a16:colId xmlns:a16="http://schemas.microsoft.com/office/drawing/2014/main" val="20000"/>
                        </a:ext>
                      </a:extLst>
                    </a:gridCol>
                    <a:gridCol w="576580">
                      <a:extLst>
                        <a:ext uri="{9D8B030D-6E8A-4147-A177-3AD203B41FA5}">
                          <a16:colId xmlns:a16="http://schemas.microsoft.com/office/drawing/2014/main" val="20001"/>
                        </a:ext>
                      </a:extLst>
                    </a:gridCol>
                    <a:gridCol w="576580">
                      <a:extLst>
                        <a:ext uri="{9D8B030D-6E8A-4147-A177-3AD203B41FA5}">
                          <a16:colId xmlns:a16="http://schemas.microsoft.com/office/drawing/2014/main" val="20002"/>
                        </a:ext>
                      </a:extLst>
                    </a:gridCol>
                    <a:gridCol w="576580">
                      <a:extLst>
                        <a:ext uri="{9D8B030D-6E8A-4147-A177-3AD203B41FA5}">
                          <a16:colId xmlns:a16="http://schemas.microsoft.com/office/drawing/2014/main" val="20003"/>
                        </a:ext>
                      </a:extLst>
                    </a:gridCol>
                    <a:gridCol w="576580">
                      <a:extLst>
                        <a:ext uri="{9D8B030D-6E8A-4147-A177-3AD203B41FA5}">
                          <a16:colId xmlns:a16="http://schemas.microsoft.com/office/drawing/2014/main" val="20004"/>
                        </a:ext>
                      </a:extLst>
                    </a:gridCol>
                  </a:tblGrid>
                  <a:tr h="354419">
                    <a:tc>
                      <a:txBody>
                        <a:bodyPr/>
                        <a:lstStyle/>
                        <a:p>
                          <a:endParaRPr lang="en-US" dirty="0"/>
                        </a:p>
                      </a:txBody>
                      <a:tcPr>
                        <a:solidFill>
                          <a:schemeClr val="tx1">
                            <a:lumMod val="75000"/>
                            <a:lumOff val="25000"/>
                          </a:schemeClr>
                        </a:solidFill>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charset="0"/>
                                      </a:rPr>
                                      <m:t>𝝀</m:t>
                                    </m:r>
                                  </m:e>
                                  <m:sub>
                                    <m:r>
                                      <a:rPr lang="en-US" smtClean="0">
                                        <a:latin typeface="Cambria Math" charset="0"/>
                                      </a:rPr>
                                      <m:t>𝟏</m:t>
                                    </m:r>
                                  </m:sub>
                                </m:sSub>
                              </m:oMath>
                            </m:oMathPara>
                          </a14:m>
                          <a:endParaRPr lang="en-US" dirty="0"/>
                        </a:p>
                      </a:txBody>
                      <a:tcPr>
                        <a:solidFill>
                          <a:schemeClr val="tx1">
                            <a:lumMod val="75000"/>
                            <a:lumOff val="25000"/>
                          </a:schemeClr>
                        </a:solidFill>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charset="0"/>
                                      </a:rPr>
                                      <m:t>𝝀</m:t>
                                    </m:r>
                                  </m:e>
                                  <m:sub>
                                    <m:r>
                                      <a:rPr lang="en-US" smtClean="0">
                                        <a:latin typeface="Cambria Math" charset="0"/>
                                      </a:rPr>
                                      <m:t>𝟐</m:t>
                                    </m:r>
                                  </m:sub>
                                </m:sSub>
                              </m:oMath>
                            </m:oMathPara>
                          </a14:m>
                          <a:endParaRPr lang="en-US" dirty="0"/>
                        </a:p>
                      </a:txBody>
                      <a:tcPr>
                        <a:solidFill>
                          <a:schemeClr val="tx1">
                            <a:lumMod val="75000"/>
                            <a:lumOff val="25000"/>
                          </a:schemeClr>
                        </a:solidFill>
                      </a:tcPr>
                    </a:tc>
                    <a:tc>
                      <a:txBody>
                        <a:bodyPr/>
                        <a:lstStyle/>
                        <a:p>
                          <a:pPr algn="ctr"/>
                          <a:r>
                            <a:rPr lang="mr-IN" dirty="0"/>
                            <a:t>…</a:t>
                          </a:r>
                          <a:endParaRPr lang="en-US" dirty="0"/>
                        </a:p>
                      </a:txBody>
                      <a:tcPr>
                        <a:solidFill>
                          <a:schemeClr val="tx1">
                            <a:lumMod val="75000"/>
                            <a:lumOff val="25000"/>
                          </a:schemeClr>
                        </a:solidFill>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charset="0"/>
                                      </a:rPr>
                                      <m:t>𝝀</m:t>
                                    </m:r>
                                  </m:e>
                                  <m:sub>
                                    <m:r>
                                      <a:rPr lang="en-US" smtClean="0">
                                        <a:latin typeface="Cambria Math" charset="0"/>
                                      </a:rPr>
                                      <m:t>𝒏</m:t>
                                    </m:r>
                                  </m:sub>
                                </m:sSub>
                              </m:oMath>
                            </m:oMathPara>
                          </a14:m>
                          <a:endParaRPr lang="en-US" dirty="0"/>
                        </a:p>
                      </a:txBody>
                      <a:tcPr>
                        <a:solidFill>
                          <a:schemeClr val="tx1">
                            <a:lumMod val="75000"/>
                            <a:lumOff val="25000"/>
                          </a:schemeClr>
                        </a:solidFill>
                      </a:tcPr>
                    </a:tc>
                    <a:extLst>
                      <a:ext uri="{0D108BD9-81ED-4DB2-BD59-A6C34878D82A}">
                        <a16:rowId xmlns:a16="http://schemas.microsoft.com/office/drawing/2014/main" val="10000"/>
                      </a:ext>
                    </a:extLst>
                  </a:tr>
                  <a:tr h="354419">
                    <a:tc>
                      <a:txBody>
                        <a:bodyPr/>
                        <a:lstStyle/>
                        <a:p>
                          <a:pPr/>
                          <a14:m>
                            <m:oMathPara xmlns:m="http://schemas.openxmlformats.org/officeDocument/2006/math">
                              <m:oMathParaPr>
                                <m:jc m:val="centerGroup"/>
                              </m:oMathParaPr>
                              <m:oMath xmlns:m="http://schemas.openxmlformats.org/officeDocument/2006/math">
                                <m:sSub>
                                  <m:sSubPr>
                                    <m:ctrlPr>
                                      <a:rPr lang="en-US" b="1" i="1" smtClean="0">
                                        <a:solidFill>
                                          <a:srgbClr val="FFC000"/>
                                        </a:solidFill>
                                        <a:latin typeface="Cambria Math" panose="02040503050406030204" pitchFamily="18" charset="0"/>
                                      </a:rPr>
                                    </m:ctrlPr>
                                  </m:sSubPr>
                                  <m:e>
                                    <m:r>
                                      <a:rPr lang="en-US" b="1" i="1" smtClean="0">
                                        <a:solidFill>
                                          <a:srgbClr val="FFC000"/>
                                        </a:solidFill>
                                        <a:latin typeface="Cambria Math" charset="0"/>
                                      </a:rPr>
                                      <m:t>𝒌</m:t>
                                    </m:r>
                                  </m:e>
                                  <m:sub>
                                    <m:r>
                                      <a:rPr lang="en-US" b="1" i="1" smtClean="0">
                                        <a:solidFill>
                                          <a:srgbClr val="FFC000"/>
                                        </a:solidFill>
                                        <a:latin typeface="Cambria Math" charset="0"/>
                                      </a:rPr>
                                      <m:t>𝟏</m:t>
                                    </m:r>
                                  </m:sub>
                                </m:sSub>
                              </m:oMath>
                            </m:oMathPara>
                          </a14:m>
                          <a:endParaRPr lang="en-US" b="1" i="1" dirty="0">
                            <a:solidFill>
                              <a:schemeClr val="bg1"/>
                            </a:solidFill>
                          </a:endParaRPr>
                        </a:p>
                      </a:txBody>
                      <a:tcPr>
                        <a:solidFill>
                          <a:schemeClr val="tx1">
                            <a:lumMod val="75000"/>
                            <a:lumOff val="25000"/>
                          </a:schemeClr>
                        </a:solidFill>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a:p>
                      </a:txBody>
                      <a:tcPr/>
                    </a:tc>
                    <a:extLst>
                      <a:ext uri="{0D108BD9-81ED-4DB2-BD59-A6C34878D82A}">
                        <a16:rowId xmlns:a16="http://schemas.microsoft.com/office/drawing/2014/main" val="10001"/>
                      </a:ext>
                    </a:extLst>
                  </a:tr>
                  <a:tr h="354419">
                    <a:tc>
                      <a:txBody>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bg1"/>
                                        </a:solidFill>
                                        <a:latin typeface="Cambria Math" panose="02040503050406030204" pitchFamily="18" charset="0"/>
                                      </a:rPr>
                                    </m:ctrlPr>
                                  </m:sSubPr>
                                  <m:e>
                                    <m:r>
                                      <a:rPr lang="en-US" smtClean="0">
                                        <a:solidFill>
                                          <a:schemeClr val="bg1"/>
                                        </a:solidFill>
                                        <a:latin typeface="Cambria Math" charset="0"/>
                                      </a:rPr>
                                      <m:t>𝑘</m:t>
                                    </m:r>
                                  </m:e>
                                  <m:sub>
                                    <m:r>
                                      <a:rPr lang="en-US" smtClean="0">
                                        <a:solidFill>
                                          <a:schemeClr val="bg1"/>
                                        </a:solidFill>
                                        <a:latin typeface="Cambria Math" charset="0"/>
                                      </a:rPr>
                                      <m:t>2</m:t>
                                    </m:r>
                                  </m:sub>
                                </m:sSub>
                              </m:oMath>
                            </m:oMathPara>
                          </a14:m>
                          <a:endParaRPr lang="en-US" dirty="0">
                            <a:solidFill>
                              <a:schemeClr val="bg1"/>
                            </a:solidFill>
                          </a:endParaRPr>
                        </a:p>
                      </a:txBody>
                      <a:tcPr>
                        <a:solidFill>
                          <a:schemeClr val="tx1">
                            <a:lumMod val="75000"/>
                            <a:lumOff val="25000"/>
                          </a:schemeClr>
                        </a:solidFill>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2"/>
                      </a:ext>
                    </a:extLst>
                  </a:tr>
                  <a:tr h="354419">
                    <a:tc>
                      <a:txBody>
                        <a:bodyPr/>
                        <a:lstStyle/>
                        <a:p>
                          <a:pPr algn="ctr"/>
                          <a:r>
                            <a:rPr lang="mr-IN" dirty="0">
                              <a:solidFill>
                                <a:schemeClr val="bg1"/>
                              </a:solidFill>
                            </a:rPr>
                            <a:t>…</a:t>
                          </a:r>
                          <a:r>
                            <a:rPr lang="en-US" dirty="0">
                              <a:solidFill>
                                <a:schemeClr val="bg1"/>
                              </a:solidFill>
                            </a:rPr>
                            <a:t> </a:t>
                          </a:r>
                        </a:p>
                      </a:txBody>
                      <a:tcPr>
                        <a:solidFill>
                          <a:schemeClr val="tx1">
                            <a:lumMod val="75000"/>
                            <a:lumOff val="25000"/>
                          </a:schemeClr>
                        </a:solidFill>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10003"/>
                      </a:ext>
                    </a:extLst>
                  </a:tr>
                  <a:tr h="354419">
                    <a:tc>
                      <a:txBody>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bg1"/>
                                        </a:solidFill>
                                        <a:latin typeface="Cambria Math" panose="02040503050406030204" pitchFamily="18" charset="0"/>
                                      </a:rPr>
                                    </m:ctrlPr>
                                  </m:sSubPr>
                                  <m:e>
                                    <m:r>
                                      <a:rPr lang="en-US" smtClean="0">
                                        <a:solidFill>
                                          <a:schemeClr val="bg1"/>
                                        </a:solidFill>
                                        <a:latin typeface="Cambria Math" charset="0"/>
                                      </a:rPr>
                                      <m:t>𝑘</m:t>
                                    </m:r>
                                  </m:e>
                                  <m:sub>
                                    <m:r>
                                      <a:rPr lang="en-US" smtClean="0">
                                        <a:solidFill>
                                          <a:schemeClr val="bg1"/>
                                        </a:solidFill>
                                        <a:latin typeface="Cambria Math" charset="0"/>
                                      </a:rPr>
                                      <m:t>𝑛</m:t>
                                    </m:r>
                                  </m:sub>
                                </m:sSub>
                              </m:oMath>
                            </m:oMathPara>
                          </a14:m>
                          <a:endParaRPr lang="en-US" dirty="0">
                            <a:solidFill>
                              <a:schemeClr val="bg1"/>
                            </a:solidFill>
                          </a:endParaRPr>
                        </a:p>
                      </a:txBody>
                      <a:tcPr>
                        <a:solidFill>
                          <a:schemeClr val="tx1">
                            <a:lumMod val="75000"/>
                            <a:lumOff val="25000"/>
                          </a:schemeClr>
                        </a:solidFill>
                      </a:tcPr>
                    </a:tc>
                    <a:tc>
                      <a:txBody>
                        <a:bodyPr/>
                        <a:lstStyle/>
                        <a:p>
                          <a:endParaRPr lang="en-US"/>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4"/>
                      </a:ext>
                    </a:extLst>
                  </a:tr>
                </a:tbl>
              </a:graphicData>
            </a:graphic>
          </p:graphicFrame>
        </mc:Choice>
        <mc:Fallback xmlns="">
          <p:graphicFrame>
            <p:nvGraphicFramePr>
              <p:cNvPr id="6" name="Table 5"/>
              <p:cNvGraphicFramePr>
                <a:graphicFrameLocks noGrp="1"/>
              </p:cNvGraphicFramePr>
              <p:nvPr>
                <p:extLst>
                  <p:ext uri="{D42A27DB-BD31-4B8C-83A1-F6EECF244321}">
                    <p14:modId xmlns:p14="http://schemas.microsoft.com/office/powerpoint/2010/main" val="1979094933"/>
                  </p:ext>
                </p:extLst>
              </p:nvPr>
            </p:nvGraphicFramePr>
            <p:xfrm>
              <a:off x="9175198" y="69407"/>
              <a:ext cx="2882900" cy="1828800"/>
            </p:xfrm>
            <a:graphic>
              <a:graphicData uri="http://schemas.openxmlformats.org/drawingml/2006/table">
                <a:tbl>
                  <a:tblPr firstRow="1" bandRow="1">
                    <a:tableStyleId>{793D81CF-94F2-401A-BA57-92F5A7B2D0C5}</a:tableStyleId>
                  </a:tblPr>
                  <a:tblGrid>
                    <a:gridCol w="576580"/>
                    <a:gridCol w="576580"/>
                    <a:gridCol w="576580"/>
                    <a:gridCol w="576580"/>
                    <a:gridCol w="576580"/>
                  </a:tblGrid>
                  <a:tr h="365760">
                    <a:tc>
                      <a:txBody>
                        <a:bodyPr/>
                        <a:lstStyle/>
                        <a:p>
                          <a:endParaRPr lang="en-US" dirty="0"/>
                        </a:p>
                      </a:txBody>
                      <a:tcPr>
                        <a:solidFill>
                          <a:schemeClr val="tx1">
                            <a:lumMod val="75000"/>
                            <a:lumOff val="25000"/>
                          </a:schemeClr>
                        </a:solidFill>
                      </a:tcPr>
                    </a:tc>
                    <a:tc>
                      <a:txBody>
                        <a:bodyPr/>
                        <a:lstStyle/>
                        <a:p>
                          <a:endParaRPr lang="en-US"/>
                        </a:p>
                      </a:txBody>
                      <a:tcPr>
                        <a:blipFill rotWithShape="0">
                          <a:blip r:embed="rId4"/>
                          <a:stretch>
                            <a:fillRect l="-101053" t="-8333" r="-301053" b="-405000"/>
                          </a:stretch>
                        </a:blipFill>
                      </a:tcPr>
                    </a:tc>
                    <a:tc>
                      <a:txBody>
                        <a:bodyPr/>
                        <a:lstStyle/>
                        <a:p>
                          <a:endParaRPr lang="en-US"/>
                        </a:p>
                      </a:txBody>
                      <a:tcPr>
                        <a:blipFill rotWithShape="0">
                          <a:blip r:embed="rId4"/>
                          <a:stretch>
                            <a:fillRect l="-203191" t="-8333" r="-204255" b="-405000"/>
                          </a:stretch>
                        </a:blipFill>
                      </a:tcPr>
                    </a:tc>
                    <a:tc>
                      <a:txBody>
                        <a:bodyPr/>
                        <a:lstStyle/>
                        <a:p>
                          <a:pPr algn="ctr"/>
                          <a:r>
                            <a:rPr lang="mr-IN" dirty="0" smtClean="0"/>
                            <a:t>…</a:t>
                          </a:r>
                          <a:endParaRPr lang="en-US" dirty="0"/>
                        </a:p>
                      </a:txBody>
                      <a:tcPr>
                        <a:solidFill>
                          <a:schemeClr val="tx1">
                            <a:lumMod val="75000"/>
                            <a:lumOff val="25000"/>
                          </a:schemeClr>
                        </a:solidFill>
                      </a:tcPr>
                    </a:tc>
                    <a:tc>
                      <a:txBody>
                        <a:bodyPr/>
                        <a:lstStyle/>
                        <a:p>
                          <a:endParaRPr lang="en-US"/>
                        </a:p>
                      </a:txBody>
                      <a:tcPr>
                        <a:blipFill rotWithShape="0">
                          <a:blip r:embed="rId4"/>
                          <a:stretch>
                            <a:fillRect l="-400000" t="-8333" r="-2105" b="-405000"/>
                          </a:stretch>
                        </a:blipFill>
                      </a:tcPr>
                    </a:tc>
                  </a:tr>
                  <a:tr h="365760">
                    <a:tc>
                      <a:txBody>
                        <a:bodyPr/>
                        <a:lstStyle/>
                        <a:p>
                          <a:endParaRPr lang="en-US"/>
                        </a:p>
                      </a:txBody>
                      <a:tcPr>
                        <a:blipFill rotWithShape="0">
                          <a:blip r:embed="rId4"/>
                          <a:stretch>
                            <a:fillRect l="-1053" t="-108333" r="-401053" b="-305000"/>
                          </a:stretch>
                        </a:blipFill>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a:p>
                      </a:txBody>
                      <a:tcPr/>
                    </a:tc>
                  </a:tr>
                  <a:tr h="365760">
                    <a:tc>
                      <a:txBody>
                        <a:bodyPr/>
                        <a:lstStyle/>
                        <a:p>
                          <a:endParaRPr lang="en-US"/>
                        </a:p>
                      </a:txBody>
                      <a:tcPr>
                        <a:blipFill rotWithShape="0">
                          <a:blip r:embed="rId4"/>
                          <a:stretch>
                            <a:fillRect l="-1053" t="-204918" r="-401053" b="-200000"/>
                          </a:stretch>
                        </a:blipFill>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r>
                  <a:tr h="365760">
                    <a:tc>
                      <a:txBody>
                        <a:bodyPr/>
                        <a:lstStyle/>
                        <a:p>
                          <a:pPr algn="ctr"/>
                          <a:r>
                            <a:rPr lang="mr-IN" dirty="0" smtClean="0">
                              <a:solidFill>
                                <a:schemeClr val="bg1"/>
                              </a:solidFill>
                            </a:rPr>
                            <a:t>…</a:t>
                          </a:r>
                          <a:r>
                            <a:rPr lang="en-US" dirty="0" smtClean="0">
                              <a:solidFill>
                                <a:schemeClr val="bg1"/>
                              </a:solidFill>
                            </a:rPr>
                            <a:t> </a:t>
                          </a:r>
                          <a:endParaRPr lang="en-US" dirty="0">
                            <a:solidFill>
                              <a:schemeClr val="bg1"/>
                            </a:solidFill>
                          </a:endParaRPr>
                        </a:p>
                      </a:txBody>
                      <a:tcPr>
                        <a:solidFill>
                          <a:schemeClr val="tx1">
                            <a:lumMod val="75000"/>
                            <a:lumOff val="25000"/>
                          </a:schemeClr>
                        </a:solidFill>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r>
                  <a:tr h="365760">
                    <a:tc>
                      <a:txBody>
                        <a:bodyPr/>
                        <a:lstStyle/>
                        <a:p>
                          <a:endParaRPr lang="en-US"/>
                        </a:p>
                      </a:txBody>
                      <a:tcPr>
                        <a:blipFill rotWithShape="0">
                          <a:blip r:embed="rId4"/>
                          <a:stretch>
                            <a:fillRect l="-1053" t="-410000" r="-401053" b="-3333"/>
                          </a:stretch>
                        </a:blipFill>
                      </a:tcPr>
                    </a:tc>
                    <a:tc>
                      <a:txBody>
                        <a:bodyPr/>
                        <a:lstStyle/>
                        <a:p>
                          <a:endParaRPr lang="en-US"/>
                        </a:p>
                      </a:txBody>
                      <a:tcPr/>
                    </a:tc>
                    <a:tc>
                      <a:txBody>
                        <a:bodyPr/>
                        <a:lstStyle/>
                        <a:p>
                          <a:endParaRPr lang="en-US" dirty="0"/>
                        </a:p>
                      </a:txBody>
                      <a:tcPr/>
                    </a:tc>
                    <a:tc>
                      <a:txBody>
                        <a:bodyPr/>
                        <a:lstStyle/>
                        <a:p>
                          <a:endParaRPr lang="en-US" dirty="0"/>
                        </a:p>
                      </a:txBody>
                      <a:tcPr/>
                    </a:tc>
                    <a:tc>
                      <a:txBody>
                        <a:bodyPr/>
                        <a:lstStyle/>
                        <a:p>
                          <a:endParaRPr lang="en-US" dirty="0"/>
                        </a:p>
                      </a:txBody>
                      <a:tcPr/>
                    </a:tc>
                  </a:tr>
                </a:tbl>
              </a:graphicData>
            </a:graphic>
          </p:graphicFrame>
        </mc:Fallback>
      </mc:AlternateContent>
      <mc:AlternateContent xmlns:mc="http://schemas.openxmlformats.org/markup-compatibility/2006" xmlns:a14="http://schemas.microsoft.com/office/drawing/2010/main">
        <mc:Choice Requires="a14">
          <p:graphicFrame>
            <p:nvGraphicFramePr>
              <p:cNvPr id="7" name="Table 6"/>
              <p:cNvGraphicFramePr>
                <a:graphicFrameLocks noGrp="1"/>
              </p:cNvGraphicFramePr>
              <p:nvPr>
                <p:extLst/>
              </p:nvPr>
            </p:nvGraphicFramePr>
            <p:xfrm>
              <a:off x="9175198" y="53905"/>
              <a:ext cx="2882900" cy="1828800"/>
            </p:xfrm>
            <a:graphic>
              <a:graphicData uri="http://schemas.openxmlformats.org/drawingml/2006/table">
                <a:tbl>
                  <a:tblPr firstRow="1" bandRow="1">
                    <a:tableStyleId>{793D81CF-94F2-401A-BA57-92F5A7B2D0C5}</a:tableStyleId>
                  </a:tblPr>
                  <a:tblGrid>
                    <a:gridCol w="576580">
                      <a:extLst>
                        <a:ext uri="{9D8B030D-6E8A-4147-A177-3AD203B41FA5}">
                          <a16:colId xmlns:a16="http://schemas.microsoft.com/office/drawing/2014/main" val="20000"/>
                        </a:ext>
                      </a:extLst>
                    </a:gridCol>
                    <a:gridCol w="576580">
                      <a:extLst>
                        <a:ext uri="{9D8B030D-6E8A-4147-A177-3AD203B41FA5}">
                          <a16:colId xmlns:a16="http://schemas.microsoft.com/office/drawing/2014/main" val="20001"/>
                        </a:ext>
                      </a:extLst>
                    </a:gridCol>
                    <a:gridCol w="576580">
                      <a:extLst>
                        <a:ext uri="{9D8B030D-6E8A-4147-A177-3AD203B41FA5}">
                          <a16:colId xmlns:a16="http://schemas.microsoft.com/office/drawing/2014/main" val="20002"/>
                        </a:ext>
                      </a:extLst>
                    </a:gridCol>
                    <a:gridCol w="576580">
                      <a:extLst>
                        <a:ext uri="{9D8B030D-6E8A-4147-A177-3AD203B41FA5}">
                          <a16:colId xmlns:a16="http://schemas.microsoft.com/office/drawing/2014/main" val="20003"/>
                        </a:ext>
                      </a:extLst>
                    </a:gridCol>
                    <a:gridCol w="576580">
                      <a:extLst>
                        <a:ext uri="{9D8B030D-6E8A-4147-A177-3AD203B41FA5}">
                          <a16:colId xmlns:a16="http://schemas.microsoft.com/office/drawing/2014/main" val="20004"/>
                        </a:ext>
                      </a:extLst>
                    </a:gridCol>
                  </a:tblGrid>
                  <a:tr h="354419">
                    <a:tc>
                      <a:txBody>
                        <a:bodyPr/>
                        <a:lstStyle/>
                        <a:p>
                          <a:endParaRPr lang="en-US" dirty="0"/>
                        </a:p>
                      </a:txBody>
                      <a:tcPr>
                        <a:solidFill>
                          <a:schemeClr val="tx1">
                            <a:lumMod val="75000"/>
                            <a:lumOff val="25000"/>
                          </a:schemeClr>
                        </a:solidFill>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solidFill>
                                          <a:srgbClr val="FFC000"/>
                                        </a:solidFill>
                                        <a:latin typeface="Cambria Math" panose="02040503050406030204" pitchFamily="18" charset="0"/>
                                      </a:rPr>
                                    </m:ctrlPr>
                                  </m:sSubPr>
                                  <m:e>
                                    <m:r>
                                      <a:rPr lang="en-US" smtClean="0">
                                        <a:solidFill>
                                          <a:srgbClr val="FFC000"/>
                                        </a:solidFill>
                                        <a:latin typeface="Cambria Math" charset="0"/>
                                      </a:rPr>
                                      <m:t>𝝀</m:t>
                                    </m:r>
                                  </m:e>
                                  <m:sub>
                                    <m:r>
                                      <a:rPr lang="en-US" smtClean="0">
                                        <a:solidFill>
                                          <a:srgbClr val="FFC000"/>
                                        </a:solidFill>
                                        <a:latin typeface="Cambria Math" charset="0"/>
                                      </a:rPr>
                                      <m:t>𝟏</m:t>
                                    </m:r>
                                  </m:sub>
                                </m:sSub>
                              </m:oMath>
                            </m:oMathPara>
                          </a14:m>
                          <a:endParaRPr lang="en-US" dirty="0"/>
                        </a:p>
                      </a:txBody>
                      <a:tcPr>
                        <a:solidFill>
                          <a:schemeClr val="tx1">
                            <a:lumMod val="75000"/>
                            <a:lumOff val="25000"/>
                          </a:schemeClr>
                        </a:solidFill>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charset="0"/>
                                      </a:rPr>
                                      <m:t>𝝀</m:t>
                                    </m:r>
                                  </m:e>
                                  <m:sub>
                                    <m:r>
                                      <a:rPr lang="en-US" smtClean="0">
                                        <a:latin typeface="Cambria Math" charset="0"/>
                                      </a:rPr>
                                      <m:t>𝟐</m:t>
                                    </m:r>
                                  </m:sub>
                                </m:sSub>
                              </m:oMath>
                            </m:oMathPara>
                          </a14:m>
                          <a:endParaRPr lang="en-US" dirty="0"/>
                        </a:p>
                      </a:txBody>
                      <a:tcPr>
                        <a:solidFill>
                          <a:schemeClr val="tx1">
                            <a:lumMod val="75000"/>
                            <a:lumOff val="25000"/>
                          </a:schemeClr>
                        </a:solidFill>
                      </a:tcPr>
                    </a:tc>
                    <a:tc>
                      <a:txBody>
                        <a:bodyPr/>
                        <a:lstStyle/>
                        <a:p>
                          <a:pPr algn="ctr"/>
                          <a:r>
                            <a:rPr lang="mr-IN" dirty="0"/>
                            <a:t>…</a:t>
                          </a:r>
                          <a:endParaRPr lang="en-US" dirty="0"/>
                        </a:p>
                      </a:txBody>
                      <a:tcPr>
                        <a:solidFill>
                          <a:schemeClr val="tx1">
                            <a:lumMod val="75000"/>
                            <a:lumOff val="25000"/>
                          </a:schemeClr>
                        </a:solidFill>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charset="0"/>
                                      </a:rPr>
                                      <m:t>𝝀</m:t>
                                    </m:r>
                                  </m:e>
                                  <m:sub>
                                    <m:r>
                                      <a:rPr lang="en-US" smtClean="0">
                                        <a:latin typeface="Cambria Math" charset="0"/>
                                      </a:rPr>
                                      <m:t>𝒏</m:t>
                                    </m:r>
                                  </m:sub>
                                </m:sSub>
                              </m:oMath>
                            </m:oMathPara>
                          </a14:m>
                          <a:endParaRPr lang="en-US" dirty="0"/>
                        </a:p>
                      </a:txBody>
                      <a:tcPr>
                        <a:solidFill>
                          <a:schemeClr val="tx1">
                            <a:lumMod val="75000"/>
                            <a:lumOff val="25000"/>
                          </a:schemeClr>
                        </a:solidFill>
                      </a:tcPr>
                    </a:tc>
                    <a:extLst>
                      <a:ext uri="{0D108BD9-81ED-4DB2-BD59-A6C34878D82A}">
                        <a16:rowId xmlns:a16="http://schemas.microsoft.com/office/drawing/2014/main" val="10000"/>
                      </a:ext>
                    </a:extLst>
                  </a:tr>
                  <a:tr h="354419">
                    <a:tc>
                      <a:txBody>
                        <a:bodyPr/>
                        <a:lstStyle/>
                        <a:p>
                          <a:pPr/>
                          <a14:m>
                            <m:oMathPara xmlns:m="http://schemas.openxmlformats.org/officeDocument/2006/math">
                              <m:oMathParaPr>
                                <m:jc m:val="centerGroup"/>
                              </m:oMathParaPr>
                              <m:oMath xmlns:m="http://schemas.openxmlformats.org/officeDocument/2006/math">
                                <m:sSub>
                                  <m:sSubPr>
                                    <m:ctrlPr>
                                      <a:rPr lang="en-US" b="1" i="1" smtClean="0">
                                        <a:solidFill>
                                          <a:srgbClr val="FFC000"/>
                                        </a:solidFill>
                                        <a:latin typeface="Cambria Math" panose="02040503050406030204" pitchFamily="18" charset="0"/>
                                      </a:rPr>
                                    </m:ctrlPr>
                                  </m:sSubPr>
                                  <m:e>
                                    <m:r>
                                      <a:rPr lang="en-US" b="1" i="1" smtClean="0">
                                        <a:solidFill>
                                          <a:srgbClr val="FFC000"/>
                                        </a:solidFill>
                                        <a:latin typeface="Cambria Math" charset="0"/>
                                      </a:rPr>
                                      <m:t>𝒌</m:t>
                                    </m:r>
                                  </m:e>
                                  <m:sub>
                                    <m:r>
                                      <a:rPr lang="en-US" b="1" i="1" smtClean="0">
                                        <a:solidFill>
                                          <a:srgbClr val="FFC000"/>
                                        </a:solidFill>
                                        <a:latin typeface="Cambria Math" charset="0"/>
                                      </a:rPr>
                                      <m:t>𝟏</m:t>
                                    </m:r>
                                  </m:sub>
                                </m:sSub>
                              </m:oMath>
                            </m:oMathPara>
                          </a14:m>
                          <a:endParaRPr lang="en-US" b="1" i="1" dirty="0">
                            <a:solidFill>
                              <a:schemeClr val="bg1"/>
                            </a:solidFill>
                          </a:endParaRPr>
                        </a:p>
                      </a:txBody>
                      <a:tcPr>
                        <a:solidFill>
                          <a:schemeClr val="tx1">
                            <a:lumMod val="75000"/>
                            <a:lumOff val="25000"/>
                          </a:schemeClr>
                        </a:solidFill>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a:p>
                      </a:txBody>
                      <a:tcPr/>
                    </a:tc>
                    <a:extLst>
                      <a:ext uri="{0D108BD9-81ED-4DB2-BD59-A6C34878D82A}">
                        <a16:rowId xmlns:a16="http://schemas.microsoft.com/office/drawing/2014/main" val="10001"/>
                      </a:ext>
                    </a:extLst>
                  </a:tr>
                  <a:tr h="354419">
                    <a:tc>
                      <a:txBody>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bg1"/>
                                        </a:solidFill>
                                        <a:latin typeface="Cambria Math" panose="02040503050406030204" pitchFamily="18" charset="0"/>
                                      </a:rPr>
                                    </m:ctrlPr>
                                  </m:sSubPr>
                                  <m:e>
                                    <m:r>
                                      <a:rPr lang="en-US" smtClean="0">
                                        <a:solidFill>
                                          <a:schemeClr val="bg1"/>
                                        </a:solidFill>
                                        <a:latin typeface="Cambria Math" charset="0"/>
                                      </a:rPr>
                                      <m:t>𝑘</m:t>
                                    </m:r>
                                  </m:e>
                                  <m:sub>
                                    <m:r>
                                      <a:rPr lang="en-US" smtClean="0">
                                        <a:solidFill>
                                          <a:schemeClr val="bg1"/>
                                        </a:solidFill>
                                        <a:latin typeface="Cambria Math" charset="0"/>
                                      </a:rPr>
                                      <m:t>2</m:t>
                                    </m:r>
                                  </m:sub>
                                </m:sSub>
                              </m:oMath>
                            </m:oMathPara>
                          </a14:m>
                          <a:endParaRPr lang="en-US" dirty="0">
                            <a:solidFill>
                              <a:schemeClr val="bg1"/>
                            </a:solidFill>
                          </a:endParaRPr>
                        </a:p>
                      </a:txBody>
                      <a:tcPr>
                        <a:solidFill>
                          <a:schemeClr val="tx1">
                            <a:lumMod val="75000"/>
                            <a:lumOff val="25000"/>
                          </a:schemeClr>
                        </a:solidFill>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2"/>
                      </a:ext>
                    </a:extLst>
                  </a:tr>
                  <a:tr h="354419">
                    <a:tc>
                      <a:txBody>
                        <a:bodyPr/>
                        <a:lstStyle/>
                        <a:p>
                          <a:pPr algn="ctr"/>
                          <a:r>
                            <a:rPr lang="mr-IN" dirty="0">
                              <a:solidFill>
                                <a:schemeClr val="bg1"/>
                              </a:solidFill>
                            </a:rPr>
                            <a:t>…</a:t>
                          </a:r>
                          <a:r>
                            <a:rPr lang="en-US" dirty="0">
                              <a:solidFill>
                                <a:schemeClr val="bg1"/>
                              </a:solidFill>
                            </a:rPr>
                            <a:t> </a:t>
                          </a:r>
                        </a:p>
                      </a:txBody>
                      <a:tcPr>
                        <a:solidFill>
                          <a:schemeClr val="tx1">
                            <a:lumMod val="75000"/>
                            <a:lumOff val="25000"/>
                          </a:schemeClr>
                        </a:solidFill>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10003"/>
                      </a:ext>
                    </a:extLst>
                  </a:tr>
                  <a:tr h="354419">
                    <a:tc>
                      <a:txBody>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bg1"/>
                                        </a:solidFill>
                                        <a:latin typeface="Cambria Math" panose="02040503050406030204" pitchFamily="18" charset="0"/>
                                      </a:rPr>
                                    </m:ctrlPr>
                                  </m:sSubPr>
                                  <m:e>
                                    <m:r>
                                      <a:rPr lang="en-US" smtClean="0">
                                        <a:solidFill>
                                          <a:schemeClr val="bg1"/>
                                        </a:solidFill>
                                        <a:latin typeface="Cambria Math" charset="0"/>
                                      </a:rPr>
                                      <m:t>𝑘</m:t>
                                    </m:r>
                                  </m:e>
                                  <m:sub>
                                    <m:r>
                                      <a:rPr lang="en-US" smtClean="0">
                                        <a:solidFill>
                                          <a:schemeClr val="bg1"/>
                                        </a:solidFill>
                                        <a:latin typeface="Cambria Math" charset="0"/>
                                      </a:rPr>
                                      <m:t>𝑛</m:t>
                                    </m:r>
                                  </m:sub>
                                </m:sSub>
                              </m:oMath>
                            </m:oMathPara>
                          </a14:m>
                          <a:endParaRPr lang="en-US" dirty="0">
                            <a:solidFill>
                              <a:schemeClr val="bg1"/>
                            </a:solidFill>
                          </a:endParaRPr>
                        </a:p>
                      </a:txBody>
                      <a:tcPr>
                        <a:solidFill>
                          <a:schemeClr val="tx1">
                            <a:lumMod val="75000"/>
                            <a:lumOff val="25000"/>
                          </a:schemeClr>
                        </a:solidFill>
                      </a:tcPr>
                    </a:tc>
                    <a:tc>
                      <a:txBody>
                        <a:bodyPr/>
                        <a:lstStyle/>
                        <a:p>
                          <a:endParaRPr lang="en-US"/>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4"/>
                      </a:ext>
                    </a:extLst>
                  </a:tr>
                </a:tbl>
              </a:graphicData>
            </a:graphic>
          </p:graphicFrame>
        </mc:Choice>
        <mc:Fallback xmlns="">
          <p:graphicFrame>
            <p:nvGraphicFramePr>
              <p:cNvPr id="7" name="Table 6"/>
              <p:cNvGraphicFramePr>
                <a:graphicFrameLocks noGrp="1"/>
              </p:cNvGraphicFramePr>
              <p:nvPr>
                <p:extLst>
                  <p:ext uri="{D42A27DB-BD31-4B8C-83A1-F6EECF244321}">
                    <p14:modId xmlns:p14="http://schemas.microsoft.com/office/powerpoint/2010/main" val="274330548"/>
                  </p:ext>
                </p:extLst>
              </p:nvPr>
            </p:nvGraphicFramePr>
            <p:xfrm>
              <a:off x="9175198" y="53905"/>
              <a:ext cx="2882900" cy="1828800"/>
            </p:xfrm>
            <a:graphic>
              <a:graphicData uri="http://schemas.openxmlformats.org/drawingml/2006/table">
                <a:tbl>
                  <a:tblPr firstRow="1" bandRow="1">
                    <a:tableStyleId>{793D81CF-94F2-401A-BA57-92F5A7B2D0C5}</a:tableStyleId>
                  </a:tblPr>
                  <a:tblGrid>
                    <a:gridCol w="576580"/>
                    <a:gridCol w="576580"/>
                    <a:gridCol w="576580"/>
                    <a:gridCol w="576580"/>
                    <a:gridCol w="576580"/>
                  </a:tblGrid>
                  <a:tr h="365760">
                    <a:tc>
                      <a:txBody>
                        <a:bodyPr/>
                        <a:lstStyle/>
                        <a:p>
                          <a:endParaRPr lang="en-US" dirty="0"/>
                        </a:p>
                      </a:txBody>
                      <a:tcPr>
                        <a:solidFill>
                          <a:schemeClr val="tx1">
                            <a:lumMod val="75000"/>
                            <a:lumOff val="25000"/>
                          </a:schemeClr>
                        </a:solidFill>
                      </a:tcPr>
                    </a:tc>
                    <a:tc>
                      <a:txBody>
                        <a:bodyPr/>
                        <a:lstStyle/>
                        <a:p>
                          <a:endParaRPr lang="en-US"/>
                        </a:p>
                      </a:txBody>
                      <a:tcPr>
                        <a:blipFill rotWithShape="0">
                          <a:blip r:embed="rId5"/>
                          <a:stretch>
                            <a:fillRect l="-101053" t="-8333" r="-301053" b="-405000"/>
                          </a:stretch>
                        </a:blipFill>
                      </a:tcPr>
                    </a:tc>
                    <a:tc>
                      <a:txBody>
                        <a:bodyPr/>
                        <a:lstStyle/>
                        <a:p>
                          <a:endParaRPr lang="en-US"/>
                        </a:p>
                      </a:txBody>
                      <a:tcPr>
                        <a:blipFill rotWithShape="0">
                          <a:blip r:embed="rId5"/>
                          <a:stretch>
                            <a:fillRect l="-203191" t="-8333" r="-204255" b="-405000"/>
                          </a:stretch>
                        </a:blipFill>
                      </a:tcPr>
                    </a:tc>
                    <a:tc>
                      <a:txBody>
                        <a:bodyPr/>
                        <a:lstStyle/>
                        <a:p>
                          <a:pPr algn="ctr"/>
                          <a:r>
                            <a:rPr lang="mr-IN" dirty="0" smtClean="0"/>
                            <a:t>…</a:t>
                          </a:r>
                          <a:endParaRPr lang="en-US" dirty="0"/>
                        </a:p>
                      </a:txBody>
                      <a:tcPr>
                        <a:solidFill>
                          <a:schemeClr val="tx1">
                            <a:lumMod val="75000"/>
                            <a:lumOff val="25000"/>
                          </a:schemeClr>
                        </a:solidFill>
                      </a:tcPr>
                    </a:tc>
                    <a:tc>
                      <a:txBody>
                        <a:bodyPr/>
                        <a:lstStyle/>
                        <a:p>
                          <a:endParaRPr lang="en-US"/>
                        </a:p>
                      </a:txBody>
                      <a:tcPr>
                        <a:blipFill rotWithShape="0">
                          <a:blip r:embed="rId5"/>
                          <a:stretch>
                            <a:fillRect l="-400000" t="-8333" r="-2105" b="-405000"/>
                          </a:stretch>
                        </a:blipFill>
                      </a:tcPr>
                    </a:tc>
                  </a:tr>
                  <a:tr h="365760">
                    <a:tc>
                      <a:txBody>
                        <a:bodyPr/>
                        <a:lstStyle/>
                        <a:p>
                          <a:endParaRPr lang="en-US"/>
                        </a:p>
                      </a:txBody>
                      <a:tcPr>
                        <a:blipFill rotWithShape="0">
                          <a:blip r:embed="rId5"/>
                          <a:stretch>
                            <a:fillRect l="-1053" t="-108333" r="-401053" b="-305000"/>
                          </a:stretch>
                        </a:blipFill>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a:p>
                      </a:txBody>
                      <a:tcPr/>
                    </a:tc>
                  </a:tr>
                  <a:tr h="365760">
                    <a:tc>
                      <a:txBody>
                        <a:bodyPr/>
                        <a:lstStyle/>
                        <a:p>
                          <a:endParaRPr lang="en-US"/>
                        </a:p>
                      </a:txBody>
                      <a:tcPr>
                        <a:blipFill rotWithShape="0">
                          <a:blip r:embed="rId5"/>
                          <a:stretch>
                            <a:fillRect l="-1053" t="-204918" r="-401053" b="-200000"/>
                          </a:stretch>
                        </a:blipFill>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r>
                  <a:tr h="365760">
                    <a:tc>
                      <a:txBody>
                        <a:bodyPr/>
                        <a:lstStyle/>
                        <a:p>
                          <a:pPr algn="ctr"/>
                          <a:r>
                            <a:rPr lang="mr-IN" dirty="0" smtClean="0">
                              <a:solidFill>
                                <a:schemeClr val="bg1"/>
                              </a:solidFill>
                            </a:rPr>
                            <a:t>…</a:t>
                          </a:r>
                          <a:r>
                            <a:rPr lang="en-US" dirty="0" smtClean="0">
                              <a:solidFill>
                                <a:schemeClr val="bg1"/>
                              </a:solidFill>
                            </a:rPr>
                            <a:t> </a:t>
                          </a:r>
                          <a:endParaRPr lang="en-US" dirty="0">
                            <a:solidFill>
                              <a:schemeClr val="bg1"/>
                            </a:solidFill>
                          </a:endParaRPr>
                        </a:p>
                      </a:txBody>
                      <a:tcPr>
                        <a:solidFill>
                          <a:schemeClr val="tx1">
                            <a:lumMod val="75000"/>
                            <a:lumOff val="25000"/>
                          </a:schemeClr>
                        </a:solidFill>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r>
                  <a:tr h="365760">
                    <a:tc>
                      <a:txBody>
                        <a:bodyPr/>
                        <a:lstStyle/>
                        <a:p>
                          <a:endParaRPr lang="en-US"/>
                        </a:p>
                      </a:txBody>
                      <a:tcPr>
                        <a:blipFill rotWithShape="0">
                          <a:blip r:embed="rId5"/>
                          <a:stretch>
                            <a:fillRect l="-1053" t="-410000" r="-401053" b="-3333"/>
                          </a:stretch>
                        </a:blipFill>
                      </a:tcPr>
                    </a:tc>
                    <a:tc>
                      <a:txBody>
                        <a:bodyPr/>
                        <a:lstStyle/>
                        <a:p>
                          <a:endParaRPr lang="en-US"/>
                        </a:p>
                      </a:txBody>
                      <a:tcPr/>
                    </a:tc>
                    <a:tc>
                      <a:txBody>
                        <a:bodyPr/>
                        <a:lstStyle/>
                        <a:p>
                          <a:endParaRPr lang="en-US" dirty="0"/>
                        </a:p>
                      </a:txBody>
                      <a:tcPr/>
                    </a:tc>
                    <a:tc>
                      <a:txBody>
                        <a:bodyPr/>
                        <a:lstStyle/>
                        <a:p>
                          <a:endParaRPr lang="en-US" dirty="0"/>
                        </a:p>
                      </a:txBody>
                      <a:tcPr/>
                    </a:tc>
                    <a:tc>
                      <a:txBody>
                        <a:bodyPr/>
                        <a:lstStyle/>
                        <a:p>
                          <a:endParaRPr lang="en-US" dirty="0"/>
                        </a:p>
                      </a:txBody>
                      <a:tcPr/>
                    </a:tc>
                  </a:tr>
                </a:tbl>
              </a:graphicData>
            </a:graphic>
          </p:graphicFrame>
        </mc:Fallback>
      </mc:AlternateContent>
      <mc:AlternateContent xmlns:mc="http://schemas.openxmlformats.org/markup-compatibility/2006" xmlns:a14="http://schemas.microsoft.com/office/drawing/2010/main">
        <mc:Choice Requires="a14">
          <p:graphicFrame>
            <p:nvGraphicFramePr>
              <p:cNvPr id="8" name="Table 7"/>
              <p:cNvGraphicFramePr>
                <a:graphicFrameLocks noGrp="1"/>
              </p:cNvGraphicFramePr>
              <p:nvPr>
                <p:extLst/>
              </p:nvPr>
            </p:nvGraphicFramePr>
            <p:xfrm>
              <a:off x="9195519" y="77477"/>
              <a:ext cx="2882900" cy="1828800"/>
            </p:xfrm>
            <a:graphic>
              <a:graphicData uri="http://schemas.openxmlformats.org/drawingml/2006/table">
                <a:tbl>
                  <a:tblPr firstRow="1" bandRow="1">
                    <a:tableStyleId>{793D81CF-94F2-401A-BA57-92F5A7B2D0C5}</a:tableStyleId>
                  </a:tblPr>
                  <a:tblGrid>
                    <a:gridCol w="576580">
                      <a:extLst>
                        <a:ext uri="{9D8B030D-6E8A-4147-A177-3AD203B41FA5}">
                          <a16:colId xmlns:a16="http://schemas.microsoft.com/office/drawing/2014/main" val="20000"/>
                        </a:ext>
                      </a:extLst>
                    </a:gridCol>
                    <a:gridCol w="576580">
                      <a:extLst>
                        <a:ext uri="{9D8B030D-6E8A-4147-A177-3AD203B41FA5}">
                          <a16:colId xmlns:a16="http://schemas.microsoft.com/office/drawing/2014/main" val="20001"/>
                        </a:ext>
                      </a:extLst>
                    </a:gridCol>
                    <a:gridCol w="576580">
                      <a:extLst>
                        <a:ext uri="{9D8B030D-6E8A-4147-A177-3AD203B41FA5}">
                          <a16:colId xmlns:a16="http://schemas.microsoft.com/office/drawing/2014/main" val="20002"/>
                        </a:ext>
                      </a:extLst>
                    </a:gridCol>
                    <a:gridCol w="576580">
                      <a:extLst>
                        <a:ext uri="{9D8B030D-6E8A-4147-A177-3AD203B41FA5}">
                          <a16:colId xmlns:a16="http://schemas.microsoft.com/office/drawing/2014/main" val="20003"/>
                        </a:ext>
                      </a:extLst>
                    </a:gridCol>
                    <a:gridCol w="576580">
                      <a:extLst>
                        <a:ext uri="{9D8B030D-6E8A-4147-A177-3AD203B41FA5}">
                          <a16:colId xmlns:a16="http://schemas.microsoft.com/office/drawing/2014/main" val="20004"/>
                        </a:ext>
                      </a:extLst>
                    </a:gridCol>
                  </a:tblGrid>
                  <a:tr h="0">
                    <a:tc>
                      <a:txBody>
                        <a:bodyPr/>
                        <a:lstStyle/>
                        <a:p>
                          <a:endParaRPr lang="en-US" dirty="0"/>
                        </a:p>
                      </a:txBody>
                      <a:tcPr>
                        <a:solidFill>
                          <a:schemeClr val="tx1">
                            <a:lumMod val="75000"/>
                            <a:lumOff val="25000"/>
                          </a:schemeClr>
                        </a:solidFill>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solidFill>
                                          <a:srgbClr val="FFC000"/>
                                        </a:solidFill>
                                        <a:latin typeface="Cambria Math" panose="02040503050406030204" pitchFamily="18" charset="0"/>
                                      </a:rPr>
                                    </m:ctrlPr>
                                  </m:sSubPr>
                                  <m:e>
                                    <m:r>
                                      <a:rPr lang="en-US" smtClean="0">
                                        <a:solidFill>
                                          <a:srgbClr val="FFC000"/>
                                        </a:solidFill>
                                        <a:latin typeface="Cambria Math" charset="0"/>
                                      </a:rPr>
                                      <m:t>𝝀</m:t>
                                    </m:r>
                                  </m:e>
                                  <m:sub>
                                    <m:r>
                                      <a:rPr lang="en-US" smtClean="0">
                                        <a:solidFill>
                                          <a:srgbClr val="FFC000"/>
                                        </a:solidFill>
                                        <a:latin typeface="Cambria Math" charset="0"/>
                                      </a:rPr>
                                      <m:t>𝟏</m:t>
                                    </m:r>
                                  </m:sub>
                                </m:sSub>
                              </m:oMath>
                            </m:oMathPara>
                          </a14:m>
                          <a:endParaRPr lang="en-US" dirty="0"/>
                        </a:p>
                      </a:txBody>
                      <a:tcPr>
                        <a:solidFill>
                          <a:schemeClr val="tx1">
                            <a:lumMod val="75000"/>
                            <a:lumOff val="25000"/>
                          </a:schemeClr>
                        </a:solidFill>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charset="0"/>
                                      </a:rPr>
                                      <m:t>𝝀</m:t>
                                    </m:r>
                                  </m:e>
                                  <m:sub>
                                    <m:r>
                                      <a:rPr lang="en-US" smtClean="0">
                                        <a:latin typeface="Cambria Math" charset="0"/>
                                      </a:rPr>
                                      <m:t>𝟐</m:t>
                                    </m:r>
                                  </m:sub>
                                </m:sSub>
                              </m:oMath>
                            </m:oMathPara>
                          </a14:m>
                          <a:endParaRPr lang="en-US" dirty="0"/>
                        </a:p>
                      </a:txBody>
                      <a:tcPr>
                        <a:solidFill>
                          <a:schemeClr val="tx1">
                            <a:lumMod val="75000"/>
                            <a:lumOff val="25000"/>
                          </a:schemeClr>
                        </a:solidFill>
                      </a:tcPr>
                    </a:tc>
                    <a:tc>
                      <a:txBody>
                        <a:bodyPr/>
                        <a:lstStyle/>
                        <a:p>
                          <a:pPr algn="ctr"/>
                          <a:r>
                            <a:rPr lang="mr-IN" dirty="0"/>
                            <a:t>…</a:t>
                          </a:r>
                          <a:endParaRPr lang="en-US" dirty="0"/>
                        </a:p>
                      </a:txBody>
                      <a:tcPr>
                        <a:solidFill>
                          <a:schemeClr val="tx1">
                            <a:lumMod val="75000"/>
                            <a:lumOff val="25000"/>
                          </a:schemeClr>
                        </a:solidFill>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charset="0"/>
                                      </a:rPr>
                                      <m:t>𝝀</m:t>
                                    </m:r>
                                  </m:e>
                                  <m:sub>
                                    <m:r>
                                      <a:rPr lang="en-US" smtClean="0">
                                        <a:latin typeface="Cambria Math" charset="0"/>
                                      </a:rPr>
                                      <m:t>𝒏</m:t>
                                    </m:r>
                                  </m:sub>
                                </m:sSub>
                              </m:oMath>
                            </m:oMathPara>
                          </a14:m>
                          <a:endParaRPr lang="en-US" dirty="0"/>
                        </a:p>
                      </a:txBody>
                      <a:tcPr>
                        <a:solidFill>
                          <a:schemeClr val="tx1">
                            <a:lumMod val="75000"/>
                            <a:lumOff val="25000"/>
                          </a:schemeClr>
                        </a:solidFill>
                      </a:tcPr>
                    </a:tc>
                    <a:extLst>
                      <a:ext uri="{0D108BD9-81ED-4DB2-BD59-A6C34878D82A}">
                        <a16:rowId xmlns:a16="http://schemas.microsoft.com/office/drawing/2014/main" val="10000"/>
                      </a:ext>
                    </a:extLst>
                  </a:tr>
                  <a:tr h="354419">
                    <a:tc>
                      <a:txBody>
                        <a:bodyPr/>
                        <a:lstStyle/>
                        <a:p>
                          <a:pPr/>
                          <a14:m>
                            <m:oMathPara xmlns:m="http://schemas.openxmlformats.org/officeDocument/2006/math">
                              <m:oMathParaPr>
                                <m:jc m:val="centerGroup"/>
                              </m:oMathParaPr>
                              <m:oMath xmlns:m="http://schemas.openxmlformats.org/officeDocument/2006/math">
                                <m:sSub>
                                  <m:sSubPr>
                                    <m:ctrlPr>
                                      <a:rPr lang="en-US" b="1" i="1" smtClean="0">
                                        <a:solidFill>
                                          <a:srgbClr val="FFC000"/>
                                        </a:solidFill>
                                        <a:latin typeface="Cambria Math" panose="02040503050406030204" pitchFamily="18" charset="0"/>
                                      </a:rPr>
                                    </m:ctrlPr>
                                  </m:sSubPr>
                                  <m:e>
                                    <m:r>
                                      <a:rPr lang="en-US" b="1" i="1" smtClean="0">
                                        <a:solidFill>
                                          <a:srgbClr val="FFC000"/>
                                        </a:solidFill>
                                        <a:latin typeface="Cambria Math" charset="0"/>
                                      </a:rPr>
                                      <m:t>𝒌</m:t>
                                    </m:r>
                                  </m:e>
                                  <m:sub>
                                    <m:r>
                                      <a:rPr lang="en-US" b="1" i="1" smtClean="0">
                                        <a:solidFill>
                                          <a:srgbClr val="FFC000"/>
                                        </a:solidFill>
                                        <a:latin typeface="Cambria Math" charset="0"/>
                                      </a:rPr>
                                      <m:t>𝟏</m:t>
                                    </m:r>
                                  </m:sub>
                                </m:sSub>
                              </m:oMath>
                            </m:oMathPara>
                          </a14:m>
                          <a:endParaRPr lang="en-US" b="1" i="1" dirty="0">
                            <a:solidFill>
                              <a:schemeClr val="bg1"/>
                            </a:solidFill>
                          </a:endParaRPr>
                        </a:p>
                      </a:txBody>
                      <a:tcPr>
                        <a:solidFill>
                          <a:schemeClr val="tx1">
                            <a:lumMod val="75000"/>
                            <a:lumOff val="25000"/>
                          </a:schemeClr>
                        </a:solidFill>
                      </a:tcPr>
                    </a:tc>
                    <a:tc>
                      <a:txBody>
                        <a:bodyPr/>
                        <a:lstStyle/>
                        <a:p>
                          <a:pPr/>
                          <a14:m>
                            <m:oMathPara xmlns:m="http://schemas.openxmlformats.org/officeDocument/2006/math">
                              <m:oMathParaPr>
                                <m:jc m:val="centerGroup"/>
                              </m:oMathParaPr>
                              <m:oMath xmlns:m="http://schemas.openxmlformats.org/officeDocument/2006/math">
                                <m:sSub>
                                  <m:sSubPr>
                                    <m:ctrlPr>
                                      <a:rPr lang="en-US" b="1" i="1" smtClean="0">
                                        <a:solidFill>
                                          <a:schemeClr val="tx1">
                                            <a:lumMod val="75000"/>
                                            <a:lumOff val="25000"/>
                                          </a:schemeClr>
                                        </a:solidFill>
                                        <a:latin typeface="Cambria Math" panose="02040503050406030204" pitchFamily="18" charset="0"/>
                                      </a:rPr>
                                    </m:ctrlPr>
                                  </m:sSubPr>
                                  <m:e>
                                    <m:r>
                                      <a:rPr lang="en-US" b="1" i="1" smtClean="0">
                                        <a:solidFill>
                                          <a:schemeClr val="tx1">
                                            <a:lumMod val="75000"/>
                                            <a:lumOff val="25000"/>
                                          </a:schemeClr>
                                        </a:solidFill>
                                        <a:latin typeface="Cambria Math" charset="0"/>
                                      </a:rPr>
                                      <m:t>𝑳</m:t>
                                    </m:r>
                                  </m:e>
                                  <m:sub>
                                    <m:r>
                                      <a:rPr lang="en-US" b="1" i="1" smtClean="0">
                                        <a:solidFill>
                                          <a:schemeClr val="tx1">
                                            <a:lumMod val="75000"/>
                                            <a:lumOff val="25000"/>
                                          </a:schemeClr>
                                        </a:solidFill>
                                        <a:latin typeface="Cambria Math" charset="0"/>
                                      </a:rPr>
                                      <m:t>𝟏𝟏</m:t>
                                    </m:r>
                                  </m:sub>
                                </m:sSub>
                              </m:oMath>
                            </m:oMathPara>
                          </a14:m>
                          <a:endParaRPr lang="en-US" dirty="0"/>
                        </a:p>
                      </a:txBody>
                      <a:tcPr/>
                    </a:tc>
                    <a:tc>
                      <a:txBody>
                        <a:bodyPr/>
                        <a:lstStyle/>
                        <a:p>
                          <a:endParaRPr lang="en-US" dirty="0"/>
                        </a:p>
                      </a:txBody>
                      <a:tcPr/>
                    </a:tc>
                    <a:tc>
                      <a:txBody>
                        <a:bodyPr/>
                        <a:lstStyle/>
                        <a:p>
                          <a:endParaRPr lang="en-US" dirty="0"/>
                        </a:p>
                      </a:txBody>
                      <a:tcPr/>
                    </a:tc>
                    <a:tc>
                      <a:txBody>
                        <a:bodyPr/>
                        <a:lstStyle/>
                        <a:p>
                          <a:endParaRPr lang="en-US"/>
                        </a:p>
                      </a:txBody>
                      <a:tcPr/>
                    </a:tc>
                    <a:extLst>
                      <a:ext uri="{0D108BD9-81ED-4DB2-BD59-A6C34878D82A}">
                        <a16:rowId xmlns:a16="http://schemas.microsoft.com/office/drawing/2014/main" val="10001"/>
                      </a:ext>
                    </a:extLst>
                  </a:tr>
                  <a:tr h="354419">
                    <a:tc>
                      <a:txBody>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bg1"/>
                                        </a:solidFill>
                                        <a:latin typeface="Cambria Math" panose="02040503050406030204" pitchFamily="18" charset="0"/>
                                      </a:rPr>
                                    </m:ctrlPr>
                                  </m:sSubPr>
                                  <m:e>
                                    <m:r>
                                      <a:rPr lang="en-US" smtClean="0">
                                        <a:solidFill>
                                          <a:schemeClr val="bg1"/>
                                        </a:solidFill>
                                        <a:latin typeface="Cambria Math" charset="0"/>
                                      </a:rPr>
                                      <m:t>𝑘</m:t>
                                    </m:r>
                                  </m:e>
                                  <m:sub>
                                    <m:r>
                                      <a:rPr lang="en-US" smtClean="0">
                                        <a:solidFill>
                                          <a:schemeClr val="bg1"/>
                                        </a:solidFill>
                                        <a:latin typeface="Cambria Math" charset="0"/>
                                      </a:rPr>
                                      <m:t>2</m:t>
                                    </m:r>
                                  </m:sub>
                                </m:sSub>
                              </m:oMath>
                            </m:oMathPara>
                          </a14:m>
                          <a:endParaRPr lang="en-US" dirty="0">
                            <a:solidFill>
                              <a:schemeClr val="bg1"/>
                            </a:solidFill>
                          </a:endParaRPr>
                        </a:p>
                      </a:txBody>
                      <a:tcPr>
                        <a:solidFill>
                          <a:schemeClr val="tx1">
                            <a:lumMod val="75000"/>
                            <a:lumOff val="25000"/>
                          </a:schemeClr>
                        </a:solidFill>
                      </a:tcPr>
                    </a:tc>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10002"/>
                      </a:ext>
                    </a:extLst>
                  </a:tr>
                  <a:tr h="354419">
                    <a:tc>
                      <a:txBody>
                        <a:bodyPr/>
                        <a:lstStyle/>
                        <a:p>
                          <a:pPr algn="ctr"/>
                          <a:r>
                            <a:rPr lang="mr-IN" dirty="0">
                              <a:solidFill>
                                <a:schemeClr val="bg1"/>
                              </a:solidFill>
                            </a:rPr>
                            <a:t>…</a:t>
                          </a:r>
                          <a:r>
                            <a:rPr lang="en-US" dirty="0">
                              <a:solidFill>
                                <a:schemeClr val="bg1"/>
                              </a:solidFill>
                            </a:rPr>
                            <a:t> </a:t>
                          </a:r>
                        </a:p>
                      </a:txBody>
                      <a:tcPr>
                        <a:solidFill>
                          <a:schemeClr val="tx1">
                            <a:lumMod val="75000"/>
                            <a:lumOff val="25000"/>
                          </a:schemeClr>
                        </a:solidFill>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10003"/>
                      </a:ext>
                    </a:extLst>
                  </a:tr>
                  <a:tr h="354419">
                    <a:tc>
                      <a:txBody>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bg1"/>
                                        </a:solidFill>
                                        <a:latin typeface="Cambria Math" panose="02040503050406030204" pitchFamily="18" charset="0"/>
                                      </a:rPr>
                                    </m:ctrlPr>
                                  </m:sSubPr>
                                  <m:e>
                                    <m:r>
                                      <a:rPr lang="en-US" smtClean="0">
                                        <a:solidFill>
                                          <a:schemeClr val="bg1"/>
                                        </a:solidFill>
                                        <a:latin typeface="Cambria Math" charset="0"/>
                                      </a:rPr>
                                      <m:t>𝑘</m:t>
                                    </m:r>
                                  </m:e>
                                  <m:sub>
                                    <m:r>
                                      <a:rPr lang="en-US" smtClean="0">
                                        <a:solidFill>
                                          <a:schemeClr val="bg1"/>
                                        </a:solidFill>
                                        <a:latin typeface="Cambria Math" charset="0"/>
                                      </a:rPr>
                                      <m:t>𝑛</m:t>
                                    </m:r>
                                  </m:sub>
                                </m:sSub>
                              </m:oMath>
                            </m:oMathPara>
                          </a14:m>
                          <a:endParaRPr lang="en-US" dirty="0">
                            <a:solidFill>
                              <a:schemeClr val="bg1"/>
                            </a:solidFill>
                          </a:endParaRPr>
                        </a:p>
                      </a:txBody>
                      <a:tcPr>
                        <a:solidFill>
                          <a:schemeClr val="tx1">
                            <a:lumMod val="75000"/>
                            <a:lumOff val="25000"/>
                          </a:schemeClr>
                        </a:solidFill>
                      </a:tcPr>
                    </a:tc>
                    <a:tc>
                      <a:txBody>
                        <a:bodyPr/>
                        <a:lstStyle/>
                        <a:p>
                          <a:endParaRPr lang="en-US"/>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4"/>
                      </a:ext>
                    </a:extLst>
                  </a:tr>
                </a:tbl>
              </a:graphicData>
            </a:graphic>
          </p:graphicFrame>
        </mc:Choice>
        <mc:Fallback xmlns="">
          <p:graphicFrame>
            <p:nvGraphicFramePr>
              <p:cNvPr id="8" name="Table 7"/>
              <p:cNvGraphicFramePr>
                <a:graphicFrameLocks noGrp="1"/>
              </p:cNvGraphicFramePr>
              <p:nvPr>
                <p:extLst>
                  <p:ext uri="{D42A27DB-BD31-4B8C-83A1-F6EECF244321}">
                    <p14:modId xmlns:p14="http://schemas.microsoft.com/office/powerpoint/2010/main" val="26130127"/>
                  </p:ext>
                </p:extLst>
              </p:nvPr>
            </p:nvGraphicFramePr>
            <p:xfrm>
              <a:off x="9195519" y="77477"/>
              <a:ext cx="2882900" cy="1828800"/>
            </p:xfrm>
            <a:graphic>
              <a:graphicData uri="http://schemas.openxmlformats.org/drawingml/2006/table">
                <a:tbl>
                  <a:tblPr firstRow="1" bandRow="1">
                    <a:tableStyleId>{793D81CF-94F2-401A-BA57-92F5A7B2D0C5}</a:tableStyleId>
                  </a:tblPr>
                  <a:tblGrid>
                    <a:gridCol w="576580"/>
                    <a:gridCol w="576580"/>
                    <a:gridCol w="576580"/>
                    <a:gridCol w="576580"/>
                    <a:gridCol w="576580"/>
                  </a:tblGrid>
                  <a:tr h="365760">
                    <a:tc>
                      <a:txBody>
                        <a:bodyPr/>
                        <a:lstStyle/>
                        <a:p>
                          <a:endParaRPr lang="en-US" dirty="0"/>
                        </a:p>
                      </a:txBody>
                      <a:tcPr>
                        <a:solidFill>
                          <a:schemeClr val="tx1">
                            <a:lumMod val="75000"/>
                            <a:lumOff val="25000"/>
                          </a:schemeClr>
                        </a:solidFill>
                      </a:tcPr>
                    </a:tc>
                    <a:tc>
                      <a:txBody>
                        <a:bodyPr/>
                        <a:lstStyle/>
                        <a:p>
                          <a:endParaRPr lang="en-US"/>
                        </a:p>
                      </a:txBody>
                      <a:tcPr>
                        <a:blipFill rotWithShape="0">
                          <a:blip r:embed="rId6"/>
                          <a:stretch>
                            <a:fillRect l="-101053" t="-8333" r="-301053" b="-405000"/>
                          </a:stretch>
                        </a:blipFill>
                      </a:tcPr>
                    </a:tc>
                    <a:tc>
                      <a:txBody>
                        <a:bodyPr/>
                        <a:lstStyle/>
                        <a:p>
                          <a:endParaRPr lang="en-US"/>
                        </a:p>
                      </a:txBody>
                      <a:tcPr>
                        <a:blipFill rotWithShape="0">
                          <a:blip r:embed="rId6"/>
                          <a:stretch>
                            <a:fillRect l="-203191" t="-8333" r="-204255" b="-405000"/>
                          </a:stretch>
                        </a:blipFill>
                      </a:tcPr>
                    </a:tc>
                    <a:tc>
                      <a:txBody>
                        <a:bodyPr/>
                        <a:lstStyle/>
                        <a:p>
                          <a:pPr algn="ctr"/>
                          <a:r>
                            <a:rPr lang="mr-IN" dirty="0" smtClean="0"/>
                            <a:t>…</a:t>
                          </a:r>
                          <a:endParaRPr lang="en-US" dirty="0"/>
                        </a:p>
                      </a:txBody>
                      <a:tcPr>
                        <a:solidFill>
                          <a:schemeClr val="tx1">
                            <a:lumMod val="75000"/>
                            <a:lumOff val="25000"/>
                          </a:schemeClr>
                        </a:solidFill>
                      </a:tcPr>
                    </a:tc>
                    <a:tc>
                      <a:txBody>
                        <a:bodyPr/>
                        <a:lstStyle/>
                        <a:p>
                          <a:endParaRPr lang="en-US"/>
                        </a:p>
                      </a:txBody>
                      <a:tcPr>
                        <a:blipFill rotWithShape="0">
                          <a:blip r:embed="rId6"/>
                          <a:stretch>
                            <a:fillRect l="-400000" t="-8333" r="-2105" b="-405000"/>
                          </a:stretch>
                        </a:blipFill>
                      </a:tcPr>
                    </a:tc>
                  </a:tr>
                  <a:tr h="365760">
                    <a:tc>
                      <a:txBody>
                        <a:bodyPr/>
                        <a:lstStyle/>
                        <a:p>
                          <a:endParaRPr lang="en-US"/>
                        </a:p>
                      </a:txBody>
                      <a:tcPr>
                        <a:blipFill rotWithShape="0">
                          <a:blip r:embed="rId6"/>
                          <a:stretch>
                            <a:fillRect l="-1053" t="-108333" r="-401053" b="-305000"/>
                          </a:stretch>
                        </a:blipFill>
                      </a:tcPr>
                    </a:tc>
                    <a:tc>
                      <a:txBody>
                        <a:bodyPr/>
                        <a:lstStyle/>
                        <a:p>
                          <a:endParaRPr lang="en-US"/>
                        </a:p>
                      </a:txBody>
                      <a:tcPr>
                        <a:blipFill rotWithShape="0">
                          <a:blip r:embed="rId6"/>
                          <a:stretch>
                            <a:fillRect l="-101053" t="-108333" r="-301053" b="-305000"/>
                          </a:stretch>
                        </a:blipFill>
                      </a:tcPr>
                    </a:tc>
                    <a:tc>
                      <a:txBody>
                        <a:bodyPr/>
                        <a:lstStyle/>
                        <a:p>
                          <a:endParaRPr lang="en-US" dirty="0"/>
                        </a:p>
                      </a:txBody>
                      <a:tcPr/>
                    </a:tc>
                    <a:tc>
                      <a:txBody>
                        <a:bodyPr/>
                        <a:lstStyle/>
                        <a:p>
                          <a:endParaRPr lang="en-US" dirty="0"/>
                        </a:p>
                      </a:txBody>
                      <a:tcPr/>
                    </a:tc>
                    <a:tc>
                      <a:txBody>
                        <a:bodyPr/>
                        <a:lstStyle/>
                        <a:p>
                          <a:endParaRPr lang="en-US"/>
                        </a:p>
                      </a:txBody>
                      <a:tcPr/>
                    </a:tc>
                  </a:tr>
                  <a:tr h="365760">
                    <a:tc>
                      <a:txBody>
                        <a:bodyPr/>
                        <a:lstStyle/>
                        <a:p>
                          <a:endParaRPr lang="en-US"/>
                        </a:p>
                      </a:txBody>
                      <a:tcPr>
                        <a:blipFill rotWithShape="0">
                          <a:blip r:embed="rId6"/>
                          <a:stretch>
                            <a:fillRect l="-1053" t="-204918" r="-401053" b="-200000"/>
                          </a:stretch>
                        </a:blipFill>
                      </a:tcPr>
                    </a:tc>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dirty="0"/>
                        </a:p>
                      </a:txBody>
                      <a:tcPr/>
                    </a:tc>
                  </a:tr>
                  <a:tr h="365760">
                    <a:tc>
                      <a:txBody>
                        <a:bodyPr/>
                        <a:lstStyle/>
                        <a:p>
                          <a:pPr algn="ctr"/>
                          <a:r>
                            <a:rPr lang="mr-IN" dirty="0" smtClean="0">
                              <a:solidFill>
                                <a:schemeClr val="bg1"/>
                              </a:solidFill>
                            </a:rPr>
                            <a:t>…</a:t>
                          </a:r>
                          <a:r>
                            <a:rPr lang="en-US" dirty="0" smtClean="0">
                              <a:solidFill>
                                <a:schemeClr val="bg1"/>
                              </a:solidFill>
                            </a:rPr>
                            <a:t> </a:t>
                          </a:r>
                          <a:endParaRPr lang="en-US" dirty="0">
                            <a:solidFill>
                              <a:schemeClr val="bg1"/>
                            </a:solidFill>
                          </a:endParaRPr>
                        </a:p>
                      </a:txBody>
                      <a:tcPr>
                        <a:solidFill>
                          <a:schemeClr val="tx1">
                            <a:lumMod val="75000"/>
                            <a:lumOff val="25000"/>
                          </a:schemeClr>
                        </a:solidFill>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r>
                  <a:tr h="365760">
                    <a:tc>
                      <a:txBody>
                        <a:bodyPr/>
                        <a:lstStyle/>
                        <a:p>
                          <a:endParaRPr lang="en-US"/>
                        </a:p>
                      </a:txBody>
                      <a:tcPr>
                        <a:blipFill rotWithShape="0">
                          <a:blip r:embed="rId6"/>
                          <a:stretch>
                            <a:fillRect l="-1053" t="-410000" r="-401053" b="-3333"/>
                          </a:stretch>
                        </a:blipFill>
                      </a:tcPr>
                    </a:tc>
                    <a:tc>
                      <a:txBody>
                        <a:bodyPr/>
                        <a:lstStyle/>
                        <a:p>
                          <a:endParaRPr lang="en-US"/>
                        </a:p>
                      </a:txBody>
                      <a:tcPr/>
                    </a:tc>
                    <a:tc>
                      <a:txBody>
                        <a:bodyPr/>
                        <a:lstStyle/>
                        <a:p>
                          <a:endParaRPr lang="en-US" dirty="0"/>
                        </a:p>
                      </a:txBody>
                      <a:tcPr/>
                    </a:tc>
                    <a:tc>
                      <a:txBody>
                        <a:bodyPr/>
                        <a:lstStyle/>
                        <a:p>
                          <a:endParaRPr lang="en-US" dirty="0"/>
                        </a:p>
                      </a:txBody>
                      <a:tcPr/>
                    </a:tc>
                    <a:tc>
                      <a:txBody>
                        <a:bodyPr/>
                        <a:lstStyle/>
                        <a:p>
                          <a:endParaRPr lang="en-US" dirty="0"/>
                        </a:p>
                      </a:txBody>
                      <a:tcPr/>
                    </a:tc>
                  </a:tr>
                </a:tbl>
              </a:graphicData>
            </a:graphic>
          </p:graphicFrame>
        </mc:Fallback>
      </mc:AlternateContent>
      <mc:AlternateContent xmlns:mc="http://schemas.openxmlformats.org/markup-compatibility/2006" xmlns:a14="http://schemas.microsoft.com/office/drawing/2010/main">
        <mc:Choice Requires="a14">
          <p:graphicFrame>
            <p:nvGraphicFramePr>
              <p:cNvPr id="9" name="Table 8"/>
              <p:cNvGraphicFramePr>
                <a:graphicFrameLocks noGrp="1"/>
              </p:cNvGraphicFramePr>
              <p:nvPr>
                <p:extLst/>
              </p:nvPr>
            </p:nvGraphicFramePr>
            <p:xfrm>
              <a:off x="9185359" y="69407"/>
              <a:ext cx="2882900" cy="1828800"/>
            </p:xfrm>
            <a:graphic>
              <a:graphicData uri="http://schemas.openxmlformats.org/drawingml/2006/table">
                <a:tbl>
                  <a:tblPr firstRow="1" bandRow="1">
                    <a:tableStyleId>{793D81CF-94F2-401A-BA57-92F5A7B2D0C5}</a:tableStyleId>
                  </a:tblPr>
                  <a:tblGrid>
                    <a:gridCol w="576580">
                      <a:extLst>
                        <a:ext uri="{9D8B030D-6E8A-4147-A177-3AD203B41FA5}">
                          <a16:colId xmlns:a16="http://schemas.microsoft.com/office/drawing/2014/main" val="20000"/>
                        </a:ext>
                      </a:extLst>
                    </a:gridCol>
                    <a:gridCol w="576580">
                      <a:extLst>
                        <a:ext uri="{9D8B030D-6E8A-4147-A177-3AD203B41FA5}">
                          <a16:colId xmlns:a16="http://schemas.microsoft.com/office/drawing/2014/main" val="20001"/>
                        </a:ext>
                      </a:extLst>
                    </a:gridCol>
                    <a:gridCol w="576580">
                      <a:extLst>
                        <a:ext uri="{9D8B030D-6E8A-4147-A177-3AD203B41FA5}">
                          <a16:colId xmlns:a16="http://schemas.microsoft.com/office/drawing/2014/main" val="20002"/>
                        </a:ext>
                      </a:extLst>
                    </a:gridCol>
                    <a:gridCol w="576580">
                      <a:extLst>
                        <a:ext uri="{9D8B030D-6E8A-4147-A177-3AD203B41FA5}">
                          <a16:colId xmlns:a16="http://schemas.microsoft.com/office/drawing/2014/main" val="20003"/>
                        </a:ext>
                      </a:extLst>
                    </a:gridCol>
                    <a:gridCol w="576580">
                      <a:extLst>
                        <a:ext uri="{9D8B030D-6E8A-4147-A177-3AD203B41FA5}">
                          <a16:colId xmlns:a16="http://schemas.microsoft.com/office/drawing/2014/main" val="20004"/>
                        </a:ext>
                      </a:extLst>
                    </a:gridCol>
                  </a:tblGrid>
                  <a:tr h="0">
                    <a:tc>
                      <a:txBody>
                        <a:bodyPr/>
                        <a:lstStyle/>
                        <a:p>
                          <a:endParaRPr lang="en-US" dirty="0"/>
                        </a:p>
                      </a:txBody>
                      <a:tcPr>
                        <a:solidFill>
                          <a:schemeClr val="tx1">
                            <a:lumMod val="75000"/>
                            <a:lumOff val="25000"/>
                          </a:schemeClr>
                        </a:solidFill>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solidFill>
                                          <a:srgbClr val="FFC000"/>
                                        </a:solidFill>
                                        <a:latin typeface="Cambria Math" panose="02040503050406030204" pitchFamily="18" charset="0"/>
                                      </a:rPr>
                                    </m:ctrlPr>
                                  </m:sSubPr>
                                  <m:e>
                                    <m:r>
                                      <a:rPr lang="en-US" smtClean="0">
                                        <a:solidFill>
                                          <a:srgbClr val="FFC000"/>
                                        </a:solidFill>
                                        <a:latin typeface="Cambria Math" charset="0"/>
                                      </a:rPr>
                                      <m:t>𝝀</m:t>
                                    </m:r>
                                  </m:e>
                                  <m:sub>
                                    <m:r>
                                      <a:rPr lang="en-US" smtClean="0">
                                        <a:solidFill>
                                          <a:srgbClr val="FFC000"/>
                                        </a:solidFill>
                                        <a:latin typeface="Cambria Math" charset="0"/>
                                      </a:rPr>
                                      <m:t>𝟏</m:t>
                                    </m:r>
                                  </m:sub>
                                </m:sSub>
                              </m:oMath>
                            </m:oMathPara>
                          </a14:m>
                          <a:endParaRPr lang="en-US" dirty="0"/>
                        </a:p>
                      </a:txBody>
                      <a:tcPr>
                        <a:solidFill>
                          <a:schemeClr val="tx1">
                            <a:lumMod val="75000"/>
                            <a:lumOff val="25000"/>
                          </a:schemeClr>
                        </a:solidFill>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charset="0"/>
                                      </a:rPr>
                                      <m:t>𝝀</m:t>
                                    </m:r>
                                  </m:e>
                                  <m:sub>
                                    <m:r>
                                      <a:rPr lang="en-US" smtClean="0">
                                        <a:latin typeface="Cambria Math" charset="0"/>
                                      </a:rPr>
                                      <m:t>𝟐</m:t>
                                    </m:r>
                                  </m:sub>
                                </m:sSub>
                              </m:oMath>
                            </m:oMathPara>
                          </a14:m>
                          <a:endParaRPr lang="en-US" dirty="0"/>
                        </a:p>
                      </a:txBody>
                      <a:tcPr>
                        <a:solidFill>
                          <a:schemeClr val="tx1">
                            <a:lumMod val="75000"/>
                            <a:lumOff val="25000"/>
                          </a:schemeClr>
                        </a:solidFill>
                      </a:tcPr>
                    </a:tc>
                    <a:tc>
                      <a:txBody>
                        <a:bodyPr/>
                        <a:lstStyle/>
                        <a:p>
                          <a:pPr algn="ctr"/>
                          <a:r>
                            <a:rPr lang="mr-IN" dirty="0"/>
                            <a:t>…</a:t>
                          </a:r>
                          <a:endParaRPr lang="en-US" dirty="0"/>
                        </a:p>
                      </a:txBody>
                      <a:tcPr>
                        <a:solidFill>
                          <a:schemeClr val="tx1">
                            <a:lumMod val="75000"/>
                            <a:lumOff val="25000"/>
                          </a:schemeClr>
                        </a:solidFill>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charset="0"/>
                                      </a:rPr>
                                      <m:t>𝝀</m:t>
                                    </m:r>
                                  </m:e>
                                  <m:sub>
                                    <m:r>
                                      <a:rPr lang="en-US" smtClean="0">
                                        <a:latin typeface="Cambria Math" charset="0"/>
                                      </a:rPr>
                                      <m:t>𝒏</m:t>
                                    </m:r>
                                  </m:sub>
                                </m:sSub>
                              </m:oMath>
                            </m:oMathPara>
                          </a14:m>
                          <a:endParaRPr lang="en-US" dirty="0"/>
                        </a:p>
                      </a:txBody>
                      <a:tcPr>
                        <a:solidFill>
                          <a:schemeClr val="tx1">
                            <a:lumMod val="75000"/>
                            <a:lumOff val="25000"/>
                          </a:schemeClr>
                        </a:solidFill>
                      </a:tcPr>
                    </a:tc>
                    <a:extLst>
                      <a:ext uri="{0D108BD9-81ED-4DB2-BD59-A6C34878D82A}">
                        <a16:rowId xmlns:a16="http://schemas.microsoft.com/office/drawing/2014/main" val="10000"/>
                      </a:ext>
                    </a:extLst>
                  </a:tr>
                  <a:tr h="354419">
                    <a:tc>
                      <a:txBody>
                        <a:bodyPr/>
                        <a:lstStyle/>
                        <a:p>
                          <a:pPr/>
                          <a14:m>
                            <m:oMathPara xmlns:m="http://schemas.openxmlformats.org/officeDocument/2006/math">
                              <m:oMathParaPr>
                                <m:jc m:val="centerGroup"/>
                              </m:oMathParaPr>
                              <m:oMath xmlns:m="http://schemas.openxmlformats.org/officeDocument/2006/math">
                                <m:sSub>
                                  <m:sSubPr>
                                    <m:ctrlPr>
                                      <a:rPr lang="en-US" b="1" i="1" smtClean="0">
                                        <a:solidFill>
                                          <a:srgbClr val="FFC000"/>
                                        </a:solidFill>
                                        <a:latin typeface="Cambria Math" panose="02040503050406030204" pitchFamily="18" charset="0"/>
                                      </a:rPr>
                                    </m:ctrlPr>
                                  </m:sSubPr>
                                  <m:e>
                                    <m:r>
                                      <a:rPr lang="en-US" b="1" i="1" smtClean="0">
                                        <a:solidFill>
                                          <a:srgbClr val="FFC000"/>
                                        </a:solidFill>
                                        <a:latin typeface="Cambria Math" charset="0"/>
                                      </a:rPr>
                                      <m:t>𝒌</m:t>
                                    </m:r>
                                  </m:e>
                                  <m:sub>
                                    <m:r>
                                      <a:rPr lang="en-US" b="1" i="1" smtClean="0">
                                        <a:solidFill>
                                          <a:srgbClr val="FFC000"/>
                                        </a:solidFill>
                                        <a:latin typeface="Cambria Math" charset="0"/>
                                      </a:rPr>
                                      <m:t>𝟏</m:t>
                                    </m:r>
                                  </m:sub>
                                </m:sSub>
                              </m:oMath>
                            </m:oMathPara>
                          </a14:m>
                          <a:endParaRPr lang="en-US" b="1" i="1" dirty="0">
                            <a:solidFill>
                              <a:schemeClr val="bg1"/>
                            </a:solidFill>
                          </a:endParaRPr>
                        </a:p>
                      </a:txBody>
                      <a:tcPr>
                        <a:solidFill>
                          <a:schemeClr val="tx1">
                            <a:lumMod val="75000"/>
                            <a:lumOff val="25000"/>
                          </a:schemeClr>
                        </a:solidFill>
                      </a:tcPr>
                    </a:tc>
                    <a:tc>
                      <a:txBody>
                        <a:bodyPr/>
                        <a:lstStyle/>
                        <a:p>
                          <a:pPr/>
                          <a14:m>
                            <m:oMathPara xmlns:m="http://schemas.openxmlformats.org/officeDocument/2006/math">
                              <m:oMathParaPr>
                                <m:jc m:val="centerGroup"/>
                              </m:oMathParaPr>
                              <m:oMath xmlns:m="http://schemas.openxmlformats.org/officeDocument/2006/math">
                                <m:sSub>
                                  <m:sSubPr>
                                    <m:ctrlPr>
                                      <a:rPr lang="en-US" b="1" i="1" smtClean="0">
                                        <a:solidFill>
                                          <a:schemeClr val="tx1">
                                            <a:lumMod val="75000"/>
                                            <a:lumOff val="25000"/>
                                          </a:schemeClr>
                                        </a:solidFill>
                                        <a:latin typeface="Cambria Math" panose="02040503050406030204" pitchFamily="18" charset="0"/>
                                      </a:rPr>
                                    </m:ctrlPr>
                                  </m:sSubPr>
                                  <m:e>
                                    <m:r>
                                      <a:rPr lang="en-US" b="1" i="1" smtClean="0">
                                        <a:solidFill>
                                          <a:schemeClr val="tx1">
                                            <a:lumMod val="75000"/>
                                            <a:lumOff val="25000"/>
                                          </a:schemeClr>
                                        </a:solidFill>
                                        <a:latin typeface="Cambria Math" charset="0"/>
                                      </a:rPr>
                                      <m:t>𝑳</m:t>
                                    </m:r>
                                  </m:e>
                                  <m:sub>
                                    <m:r>
                                      <a:rPr lang="en-US" b="1" i="1" smtClean="0">
                                        <a:solidFill>
                                          <a:schemeClr val="tx1">
                                            <a:lumMod val="75000"/>
                                            <a:lumOff val="25000"/>
                                          </a:schemeClr>
                                        </a:solidFill>
                                        <a:latin typeface="Cambria Math" charset="0"/>
                                      </a:rPr>
                                      <m:t>𝟏𝟏</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b="1" i="1" smtClean="0">
                                        <a:solidFill>
                                          <a:schemeClr val="tx1">
                                            <a:lumMod val="75000"/>
                                            <a:lumOff val="25000"/>
                                          </a:schemeClr>
                                        </a:solidFill>
                                        <a:latin typeface="Cambria Math" panose="02040503050406030204" pitchFamily="18" charset="0"/>
                                      </a:rPr>
                                    </m:ctrlPr>
                                  </m:sSubPr>
                                  <m:e>
                                    <m:r>
                                      <a:rPr lang="en-US" b="1" i="1" smtClean="0">
                                        <a:solidFill>
                                          <a:schemeClr val="tx1">
                                            <a:lumMod val="75000"/>
                                            <a:lumOff val="25000"/>
                                          </a:schemeClr>
                                        </a:solidFill>
                                        <a:latin typeface="Cambria Math" charset="0"/>
                                      </a:rPr>
                                      <m:t>𝑳</m:t>
                                    </m:r>
                                  </m:e>
                                  <m:sub>
                                    <m:r>
                                      <a:rPr lang="en-US" b="1" i="1" smtClean="0">
                                        <a:solidFill>
                                          <a:schemeClr val="tx1">
                                            <a:lumMod val="75000"/>
                                            <a:lumOff val="25000"/>
                                          </a:schemeClr>
                                        </a:solidFill>
                                        <a:latin typeface="Cambria Math" charset="0"/>
                                      </a:rPr>
                                      <m:t>𝟏𝟐</m:t>
                                    </m:r>
                                  </m:sub>
                                </m:sSub>
                              </m:oMath>
                            </m:oMathPara>
                          </a14:m>
                          <a:endParaRPr lang="en-US" dirty="0"/>
                        </a:p>
                      </a:txBody>
                      <a:tcPr/>
                    </a:tc>
                    <a:tc>
                      <a:txBody>
                        <a:bodyPr/>
                        <a:lstStyle/>
                        <a:p>
                          <a:r>
                            <a:rPr lang="en-US" dirty="0"/>
                            <a:t>..</a:t>
                          </a:r>
                        </a:p>
                      </a:txBody>
                      <a:tcPr/>
                    </a:tc>
                    <a:tc>
                      <a:txBody>
                        <a:bodyPr/>
                        <a:lstStyle/>
                        <a:p>
                          <a:r>
                            <a:rPr lang="mr-IN" dirty="0"/>
                            <a:t>…</a:t>
                          </a:r>
                          <a:endParaRPr lang="en-US" dirty="0"/>
                        </a:p>
                      </a:txBody>
                      <a:tcPr/>
                    </a:tc>
                    <a:extLst>
                      <a:ext uri="{0D108BD9-81ED-4DB2-BD59-A6C34878D82A}">
                        <a16:rowId xmlns:a16="http://schemas.microsoft.com/office/drawing/2014/main" val="10001"/>
                      </a:ext>
                    </a:extLst>
                  </a:tr>
                  <a:tr h="354419">
                    <a:tc>
                      <a:txBody>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bg1"/>
                                        </a:solidFill>
                                        <a:latin typeface="Cambria Math" panose="02040503050406030204" pitchFamily="18" charset="0"/>
                                      </a:rPr>
                                    </m:ctrlPr>
                                  </m:sSubPr>
                                  <m:e>
                                    <m:r>
                                      <a:rPr lang="en-US" smtClean="0">
                                        <a:solidFill>
                                          <a:schemeClr val="bg1"/>
                                        </a:solidFill>
                                        <a:latin typeface="Cambria Math" charset="0"/>
                                      </a:rPr>
                                      <m:t>𝑘</m:t>
                                    </m:r>
                                  </m:e>
                                  <m:sub>
                                    <m:r>
                                      <a:rPr lang="en-US" smtClean="0">
                                        <a:solidFill>
                                          <a:schemeClr val="bg1"/>
                                        </a:solidFill>
                                        <a:latin typeface="Cambria Math" charset="0"/>
                                      </a:rPr>
                                      <m:t>2</m:t>
                                    </m:r>
                                  </m:sub>
                                </m:sSub>
                              </m:oMath>
                            </m:oMathPara>
                          </a14:m>
                          <a:endParaRPr lang="en-US" dirty="0">
                            <a:solidFill>
                              <a:schemeClr val="bg1"/>
                            </a:solidFill>
                          </a:endParaRPr>
                        </a:p>
                      </a:txBody>
                      <a:tcPr>
                        <a:solidFill>
                          <a:schemeClr val="tx1">
                            <a:lumMod val="75000"/>
                            <a:lumOff val="25000"/>
                          </a:schemeClr>
                        </a:solidFill>
                      </a:tcPr>
                    </a:tc>
                    <a:tc>
                      <a:txBody>
                        <a:bodyPr/>
                        <a:lstStyle/>
                        <a:p>
                          <a:pPr/>
                          <a14:m>
                            <m:oMathPara xmlns:m="http://schemas.openxmlformats.org/officeDocument/2006/math">
                              <m:oMathParaPr>
                                <m:jc m:val="centerGroup"/>
                              </m:oMathParaPr>
                              <m:oMath xmlns:m="http://schemas.openxmlformats.org/officeDocument/2006/math">
                                <m:sSub>
                                  <m:sSubPr>
                                    <m:ctrlPr>
                                      <a:rPr lang="en-US" b="1" i="1" smtClean="0">
                                        <a:solidFill>
                                          <a:schemeClr val="tx1">
                                            <a:lumMod val="75000"/>
                                            <a:lumOff val="25000"/>
                                          </a:schemeClr>
                                        </a:solidFill>
                                        <a:latin typeface="Cambria Math" panose="02040503050406030204" pitchFamily="18" charset="0"/>
                                      </a:rPr>
                                    </m:ctrlPr>
                                  </m:sSubPr>
                                  <m:e>
                                    <m:r>
                                      <a:rPr lang="en-US" b="1" i="1" smtClean="0">
                                        <a:solidFill>
                                          <a:schemeClr val="tx1">
                                            <a:lumMod val="75000"/>
                                            <a:lumOff val="25000"/>
                                          </a:schemeClr>
                                        </a:solidFill>
                                        <a:latin typeface="Cambria Math" charset="0"/>
                                      </a:rPr>
                                      <m:t>𝑳</m:t>
                                    </m:r>
                                  </m:e>
                                  <m:sub>
                                    <m:r>
                                      <a:rPr lang="en-US" b="1" i="1" smtClean="0">
                                        <a:solidFill>
                                          <a:schemeClr val="tx1">
                                            <a:lumMod val="75000"/>
                                            <a:lumOff val="25000"/>
                                          </a:schemeClr>
                                        </a:solidFill>
                                        <a:latin typeface="Cambria Math" charset="0"/>
                                      </a:rPr>
                                      <m:t>𝟐𝟏</m:t>
                                    </m:r>
                                  </m:sub>
                                </m:sSub>
                              </m:oMath>
                            </m:oMathPara>
                          </a14:m>
                          <a:endParaRPr lang="en-US" dirty="0"/>
                        </a:p>
                      </a:txBody>
                      <a:tcPr/>
                    </a:tc>
                    <a:tc>
                      <a:txBody>
                        <a:bodyPr/>
                        <a:lstStyle/>
                        <a:p>
                          <a:r>
                            <a:rPr lang="mr-IN" dirty="0"/>
                            <a:t>…</a:t>
                          </a:r>
                          <a:endParaRPr lang="en-US" dirty="0"/>
                        </a:p>
                      </a:txBody>
                      <a:tcPr/>
                    </a:tc>
                    <a:tc>
                      <a:txBody>
                        <a:bodyPr/>
                        <a:lstStyle/>
                        <a:p>
                          <a:r>
                            <a:rPr lang="en-US" dirty="0"/>
                            <a:t>..</a:t>
                          </a:r>
                        </a:p>
                      </a:txBody>
                      <a:tcPr/>
                    </a:tc>
                    <a:tc>
                      <a:txBody>
                        <a:bodyPr/>
                        <a:lstStyle/>
                        <a:p>
                          <a:r>
                            <a:rPr lang="mr-IN" dirty="0"/>
                            <a:t>…</a:t>
                          </a:r>
                          <a:endParaRPr lang="en-US" dirty="0"/>
                        </a:p>
                      </a:txBody>
                      <a:tcPr/>
                    </a:tc>
                    <a:extLst>
                      <a:ext uri="{0D108BD9-81ED-4DB2-BD59-A6C34878D82A}">
                        <a16:rowId xmlns:a16="http://schemas.microsoft.com/office/drawing/2014/main" val="10002"/>
                      </a:ext>
                    </a:extLst>
                  </a:tr>
                  <a:tr h="354419">
                    <a:tc>
                      <a:txBody>
                        <a:bodyPr/>
                        <a:lstStyle/>
                        <a:p>
                          <a:pPr algn="ctr"/>
                          <a:r>
                            <a:rPr lang="mr-IN" dirty="0">
                              <a:solidFill>
                                <a:schemeClr val="bg1"/>
                              </a:solidFill>
                            </a:rPr>
                            <a:t>…</a:t>
                          </a:r>
                          <a:r>
                            <a:rPr lang="en-US" dirty="0">
                              <a:solidFill>
                                <a:schemeClr val="bg1"/>
                              </a:solidFill>
                            </a:rPr>
                            <a:t> </a:t>
                          </a:r>
                        </a:p>
                      </a:txBody>
                      <a:tcPr>
                        <a:solidFill>
                          <a:schemeClr val="tx1">
                            <a:lumMod val="75000"/>
                            <a:lumOff val="25000"/>
                          </a:schemeClr>
                        </a:solidFill>
                      </a:tcPr>
                    </a:tc>
                    <a:tc>
                      <a:txBody>
                        <a:bodyPr/>
                        <a:lstStyle/>
                        <a:p>
                          <a:r>
                            <a:rPr lang="en-US" dirty="0"/>
                            <a:t>..</a:t>
                          </a:r>
                        </a:p>
                      </a:txBody>
                      <a:tcPr/>
                    </a:tc>
                    <a:tc>
                      <a:txBody>
                        <a:bodyPr/>
                        <a:lstStyle/>
                        <a:p>
                          <a:r>
                            <a:rPr lang="mr-IN" dirty="0"/>
                            <a:t>…</a:t>
                          </a:r>
                          <a:endParaRPr lang="en-US" dirty="0"/>
                        </a:p>
                      </a:txBody>
                      <a:tcPr/>
                    </a:tc>
                    <a:tc>
                      <a:txBody>
                        <a:bodyPr/>
                        <a:lstStyle/>
                        <a:p>
                          <a:r>
                            <a:rPr lang="en-US" dirty="0"/>
                            <a:t>..</a:t>
                          </a:r>
                        </a:p>
                      </a:txBody>
                      <a:tcPr/>
                    </a:tc>
                    <a:tc>
                      <a:txBody>
                        <a:bodyPr/>
                        <a:lstStyle/>
                        <a:p>
                          <a:r>
                            <a:rPr lang="mr-IN" dirty="0"/>
                            <a:t>…</a:t>
                          </a:r>
                          <a:endParaRPr lang="en-US" dirty="0"/>
                        </a:p>
                      </a:txBody>
                      <a:tcPr/>
                    </a:tc>
                    <a:extLst>
                      <a:ext uri="{0D108BD9-81ED-4DB2-BD59-A6C34878D82A}">
                        <a16:rowId xmlns:a16="http://schemas.microsoft.com/office/drawing/2014/main" val="10003"/>
                      </a:ext>
                    </a:extLst>
                  </a:tr>
                  <a:tr h="354419">
                    <a:tc>
                      <a:txBody>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bg1"/>
                                        </a:solidFill>
                                        <a:latin typeface="Cambria Math" panose="02040503050406030204" pitchFamily="18" charset="0"/>
                                      </a:rPr>
                                    </m:ctrlPr>
                                  </m:sSubPr>
                                  <m:e>
                                    <m:r>
                                      <a:rPr lang="en-US" smtClean="0">
                                        <a:solidFill>
                                          <a:schemeClr val="bg1"/>
                                        </a:solidFill>
                                        <a:latin typeface="Cambria Math" charset="0"/>
                                      </a:rPr>
                                      <m:t>𝑘</m:t>
                                    </m:r>
                                  </m:e>
                                  <m:sub>
                                    <m:r>
                                      <a:rPr lang="en-US" smtClean="0">
                                        <a:solidFill>
                                          <a:schemeClr val="bg1"/>
                                        </a:solidFill>
                                        <a:latin typeface="Cambria Math" charset="0"/>
                                      </a:rPr>
                                      <m:t>𝑛</m:t>
                                    </m:r>
                                  </m:sub>
                                </m:sSub>
                              </m:oMath>
                            </m:oMathPara>
                          </a14:m>
                          <a:endParaRPr lang="en-US" dirty="0">
                            <a:solidFill>
                              <a:schemeClr val="bg1"/>
                            </a:solidFill>
                          </a:endParaRPr>
                        </a:p>
                      </a:txBody>
                      <a:tcPr>
                        <a:solidFill>
                          <a:schemeClr val="tx1">
                            <a:lumMod val="75000"/>
                            <a:lumOff val="25000"/>
                          </a:schemeClr>
                        </a:solidFill>
                      </a:tcPr>
                    </a:tc>
                    <a:tc>
                      <a:txBody>
                        <a:bodyPr/>
                        <a:lstStyle/>
                        <a:p>
                          <a:r>
                            <a:rPr lang="mr-IN" dirty="0"/>
                            <a:t>…</a:t>
                          </a:r>
                          <a:endParaRPr lang="en-US" dirty="0"/>
                        </a:p>
                      </a:txBody>
                      <a:tcPr/>
                    </a:tc>
                    <a:tc>
                      <a:txBody>
                        <a:bodyPr/>
                        <a:lstStyle/>
                        <a:p>
                          <a:r>
                            <a:rPr lang="mr-IN" dirty="0"/>
                            <a:t>…</a:t>
                          </a:r>
                          <a:endParaRPr lang="en-US" dirty="0"/>
                        </a:p>
                      </a:txBody>
                      <a:tcPr/>
                    </a:tc>
                    <a:tc>
                      <a:txBody>
                        <a:bodyPr/>
                        <a:lstStyle/>
                        <a:p>
                          <a:r>
                            <a:rPr lang="mr-IN" dirty="0"/>
                            <a:t>…</a:t>
                          </a:r>
                          <a:endParaRPr lang="en-US" dirty="0"/>
                        </a:p>
                      </a:txBody>
                      <a:tcPr/>
                    </a:tc>
                    <a:tc>
                      <a:txBody>
                        <a:bodyPr/>
                        <a:lstStyle/>
                        <a:p>
                          <a:r>
                            <a:rPr lang="mr-IN" dirty="0"/>
                            <a:t>…</a:t>
                          </a:r>
                          <a:endParaRPr lang="en-US" dirty="0"/>
                        </a:p>
                      </a:txBody>
                      <a:tcPr/>
                    </a:tc>
                    <a:extLst>
                      <a:ext uri="{0D108BD9-81ED-4DB2-BD59-A6C34878D82A}">
                        <a16:rowId xmlns:a16="http://schemas.microsoft.com/office/drawing/2014/main" val="10004"/>
                      </a:ext>
                    </a:extLst>
                  </a:tr>
                </a:tbl>
              </a:graphicData>
            </a:graphic>
          </p:graphicFrame>
        </mc:Choice>
        <mc:Fallback xmlns="">
          <p:graphicFrame>
            <p:nvGraphicFramePr>
              <p:cNvPr id="9" name="Table 8"/>
              <p:cNvGraphicFramePr>
                <a:graphicFrameLocks noGrp="1"/>
              </p:cNvGraphicFramePr>
              <p:nvPr>
                <p:extLst>
                  <p:ext uri="{D42A27DB-BD31-4B8C-83A1-F6EECF244321}">
                    <p14:modId xmlns:p14="http://schemas.microsoft.com/office/powerpoint/2010/main" val="1082380501"/>
                  </p:ext>
                </p:extLst>
              </p:nvPr>
            </p:nvGraphicFramePr>
            <p:xfrm>
              <a:off x="9185359" y="69407"/>
              <a:ext cx="2882900" cy="1828800"/>
            </p:xfrm>
            <a:graphic>
              <a:graphicData uri="http://schemas.openxmlformats.org/drawingml/2006/table">
                <a:tbl>
                  <a:tblPr firstRow="1" bandRow="1">
                    <a:tableStyleId>{793D81CF-94F2-401A-BA57-92F5A7B2D0C5}</a:tableStyleId>
                  </a:tblPr>
                  <a:tblGrid>
                    <a:gridCol w="576580"/>
                    <a:gridCol w="576580"/>
                    <a:gridCol w="576580"/>
                    <a:gridCol w="576580"/>
                    <a:gridCol w="576580"/>
                  </a:tblGrid>
                  <a:tr h="365760">
                    <a:tc>
                      <a:txBody>
                        <a:bodyPr/>
                        <a:lstStyle/>
                        <a:p>
                          <a:endParaRPr lang="en-US" dirty="0"/>
                        </a:p>
                      </a:txBody>
                      <a:tcPr>
                        <a:solidFill>
                          <a:schemeClr val="tx1">
                            <a:lumMod val="75000"/>
                            <a:lumOff val="25000"/>
                          </a:schemeClr>
                        </a:solidFill>
                      </a:tcPr>
                    </a:tc>
                    <a:tc>
                      <a:txBody>
                        <a:bodyPr/>
                        <a:lstStyle/>
                        <a:p>
                          <a:endParaRPr lang="en-US"/>
                        </a:p>
                      </a:txBody>
                      <a:tcPr>
                        <a:blipFill rotWithShape="0">
                          <a:blip r:embed="rId7"/>
                          <a:stretch>
                            <a:fillRect l="-101053" t="-8333" r="-301053" b="-426667"/>
                          </a:stretch>
                        </a:blipFill>
                      </a:tcPr>
                    </a:tc>
                    <a:tc>
                      <a:txBody>
                        <a:bodyPr/>
                        <a:lstStyle/>
                        <a:p>
                          <a:endParaRPr lang="en-US"/>
                        </a:p>
                      </a:txBody>
                      <a:tcPr>
                        <a:blipFill rotWithShape="0">
                          <a:blip r:embed="rId7"/>
                          <a:stretch>
                            <a:fillRect l="-203191" t="-8333" r="-204255" b="-426667"/>
                          </a:stretch>
                        </a:blipFill>
                      </a:tcPr>
                    </a:tc>
                    <a:tc>
                      <a:txBody>
                        <a:bodyPr/>
                        <a:lstStyle/>
                        <a:p>
                          <a:pPr algn="ctr"/>
                          <a:r>
                            <a:rPr lang="mr-IN" dirty="0" smtClean="0"/>
                            <a:t>…</a:t>
                          </a:r>
                          <a:endParaRPr lang="en-US" dirty="0"/>
                        </a:p>
                      </a:txBody>
                      <a:tcPr>
                        <a:solidFill>
                          <a:schemeClr val="tx1">
                            <a:lumMod val="75000"/>
                            <a:lumOff val="25000"/>
                          </a:schemeClr>
                        </a:solidFill>
                      </a:tcPr>
                    </a:tc>
                    <a:tc>
                      <a:txBody>
                        <a:bodyPr/>
                        <a:lstStyle/>
                        <a:p>
                          <a:endParaRPr lang="en-US"/>
                        </a:p>
                      </a:txBody>
                      <a:tcPr>
                        <a:blipFill rotWithShape="0">
                          <a:blip r:embed="rId7"/>
                          <a:stretch>
                            <a:fillRect l="-400000" t="-8333" r="-2105" b="-426667"/>
                          </a:stretch>
                        </a:blipFill>
                      </a:tcPr>
                    </a:tc>
                  </a:tr>
                  <a:tr h="365760">
                    <a:tc>
                      <a:txBody>
                        <a:bodyPr/>
                        <a:lstStyle/>
                        <a:p>
                          <a:endParaRPr lang="en-US"/>
                        </a:p>
                      </a:txBody>
                      <a:tcPr>
                        <a:blipFill rotWithShape="0">
                          <a:blip r:embed="rId7"/>
                          <a:stretch>
                            <a:fillRect l="-1053" t="-108333" r="-401053" b="-326667"/>
                          </a:stretch>
                        </a:blipFill>
                      </a:tcPr>
                    </a:tc>
                    <a:tc>
                      <a:txBody>
                        <a:bodyPr/>
                        <a:lstStyle/>
                        <a:p>
                          <a:endParaRPr lang="en-US"/>
                        </a:p>
                      </a:txBody>
                      <a:tcPr>
                        <a:blipFill rotWithShape="0">
                          <a:blip r:embed="rId7"/>
                          <a:stretch>
                            <a:fillRect l="-101053" t="-108333" r="-301053" b="-326667"/>
                          </a:stretch>
                        </a:blipFill>
                      </a:tcPr>
                    </a:tc>
                    <a:tc>
                      <a:txBody>
                        <a:bodyPr/>
                        <a:lstStyle/>
                        <a:p>
                          <a:endParaRPr lang="en-US"/>
                        </a:p>
                      </a:txBody>
                      <a:tcPr>
                        <a:blipFill rotWithShape="0">
                          <a:blip r:embed="rId7"/>
                          <a:stretch>
                            <a:fillRect l="-203191" t="-108333" r="-204255" b="-326667"/>
                          </a:stretch>
                        </a:blipFill>
                      </a:tcPr>
                    </a:tc>
                    <a:tc>
                      <a:txBody>
                        <a:bodyPr/>
                        <a:lstStyle/>
                        <a:p>
                          <a:r>
                            <a:rPr lang="en-US" dirty="0" smtClean="0"/>
                            <a:t>..</a:t>
                          </a:r>
                          <a:endParaRPr lang="en-US" dirty="0"/>
                        </a:p>
                      </a:txBody>
                      <a:tcPr/>
                    </a:tc>
                    <a:tc>
                      <a:txBody>
                        <a:bodyPr/>
                        <a:lstStyle/>
                        <a:p>
                          <a:r>
                            <a:rPr lang="mr-IN" dirty="0" smtClean="0"/>
                            <a:t>…</a:t>
                          </a:r>
                          <a:endParaRPr lang="en-US" dirty="0"/>
                        </a:p>
                      </a:txBody>
                      <a:tcPr/>
                    </a:tc>
                  </a:tr>
                  <a:tr h="365760">
                    <a:tc>
                      <a:txBody>
                        <a:bodyPr/>
                        <a:lstStyle/>
                        <a:p>
                          <a:endParaRPr lang="en-US"/>
                        </a:p>
                      </a:txBody>
                      <a:tcPr>
                        <a:blipFill rotWithShape="0">
                          <a:blip r:embed="rId7"/>
                          <a:stretch>
                            <a:fillRect l="-1053" t="-204918" r="-401053" b="-221311"/>
                          </a:stretch>
                        </a:blipFill>
                      </a:tcPr>
                    </a:tc>
                    <a:tc>
                      <a:txBody>
                        <a:bodyPr/>
                        <a:lstStyle/>
                        <a:p>
                          <a:endParaRPr lang="en-US"/>
                        </a:p>
                      </a:txBody>
                      <a:tcPr>
                        <a:blipFill rotWithShape="0">
                          <a:blip r:embed="rId7"/>
                          <a:stretch>
                            <a:fillRect l="-101053" t="-204918" r="-301053" b="-221311"/>
                          </a:stretch>
                        </a:blipFill>
                      </a:tcPr>
                    </a:tc>
                    <a:tc>
                      <a:txBody>
                        <a:bodyPr/>
                        <a:lstStyle/>
                        <a:p>
                          <a:r>
                            <a:rPr lang="mr-IN" dirty="0" smtClean="0"/>
                            <a:t>…</a:t>
                          </a:r>
                          <a:endParaRPr lang="en-US" dirty="0"/>
                        </a:p>
                      </a:txBody>
                      <a:tcPr/>
                    </a:tc>
                    <a:tc>
                      <a:txBody>
                        <a:bodyPr/>
                        <a:lstStyle/>
                        <a:p>
                          <a:r>
                            <a:rPr lang="en-US" dirty="0" smtClean="0"/>
                            <a:t>..</a:t>
                          </a:r>
                          <a:endParaRPr lang="en-US" dirty="0"/>
                        </a:p>
                      </a:txBody>
                      <a:tcPr/>
                    </a:tc>
                    <a:tc>
                      <a:txBody>
                        <a:bodyPr/>
                        <a:lstStyle/>
                        <a:p>
                          <a:r>
                            <a:rPr lang="mr-IN" dirty="0" smtClean="0"/>
                            <a:t>…</a:t>
                          </a:r>
                          <a:endParaRPr lang="en-US" dirty="0"/>
                        </a:p>
                      </a:txBody>
                      <a:tcPr/>
                    </a:tc>
                  </a:tr>
                  <a:tr h="365760">
                    <a:tc>
                      <a:txBody>
                        <a:bodyPr/>
                        <a:lstStyle/>
                        <a:p>
                          <a:pPr algn="ctr"/>
                          <a:r>
                            <a:rPr lang="mr-IN" dirty="0" smtClean="0">
                              <a:solidFill>
                                <a:schemeClr val="bg1"/>
                              </a:solidFill>
                            </a:rPr>
                            <a:t>…</a:t>
                          </a:r>
                          <a:r>
                            <a:rPr lang="en-US" dirty="0" smtClean="0">
                              <a:solidFill>
                                <a:schemeClr val="bg1"/>
                              </a:solidFill>
                            </a:rPr>
                            <a:t> </a:t>
                          </a:r>
                          <a:endParaRPr lang="en-US" dirty="0">
                            <a:solidFill>
                              <a:schemeClr val="bg1"/>
                            </a:solidFill>
                          </a:endParaRPr>
                        </a:p>
                      </a:txBody>
                      <a:tcPr>
                        <a:solidFill>
                          <a:schemeClr val="tx1">
                            <a:lumMod val="75000"/>
                            <a:lumOff val="25000"/>
                          </a:schemeClr>
                        </a:solidFill>
                      </a:tcPr>
                    </a:tc>
                    <a:tc>
                      <a:txBody>
                        <a:bodyPr/>
                        <a:lstStyle/>
                        <a:p>
                          <a:r>
                            <a:rPr lang="en-US" dirty="0" smtClean="0"/>
                            <a:t>..</a:t>
                          </a:r>
                          <a:endParaRPr lang="en-US" dirty="0"/>
                        </a:p>
                      </a:txBody>
                      <a:tcPr/>
                    </a:tc>
                    <a:tc>
                      <a:txBody>
                        <a:bodyPr/>
                        <a:lstStyle/>
                        <a:p>
                          <a:r>
                            <a:rPr lang="mr-IN" dirty="0" smtClean="0"/>
                            <a:t>…</a:t>
                          </a:r>
                          <a:endParaRPr lang="en-US" dirty="0"/>
                        </a:p>
                      </a:txBody>
                      <a:tcPr/>
                    </a:tc>
                    <a:tc>
                      <a:txBody>
                        <a:bodyPr/>
                        <a:lstStyle/>
                        <a:p>
                          <a:r>
                            <a:rPr lang="en-US" dirty="0" smtClean="0"/>
                            <a:t>..</a:t>
                          </a:r>
                          <a:endParaRPr lang="en-US" dirty="0"/>
                        </a:p>
                      </a:txBody>
                      <a:tcPr/>
                    </a:tc>
                    <a:tc>
                      <a:txBody>
                        <a:bodyPr/>
                        <a:lstStyle/>
                        <a:p>
                          <a:r>
                            <a:rPr lang="mr-IN" dirty="0" smtClean="0"/>
                            <a:t>…</a:t>
                          </a:r>
                          <a:endParaRPr lang="en-US" dirty="0"/>
                        </a:p>
                      </a:txBody>
                      <a:tcPr/>
                    </a:tc>
                  </a:tr>
                  <a:tr h="365760">
                    <a:tc>
                      <a:txBody>
                        <a:bodyPr/>
                        <a:lstStyle/>
                        <a:p>
                          <a:endParaRPr lang="en-US"/>
                        </a:p>
                      </a:txBody>
                      <a:tcPr>
                        <a:blipFill rotWithShape="0">
                          <a:blip r:embed="rId7"/>
                          <a:stretch>
                            <a:fillRect l="-1053" t="-410000" r="-401053" b="-25000"/>
                          </a:stretch>
                        </a:blipFill>
                      </a:tcPr>
                    </a:tc>
                    <a:tc>
                      <a:txBody>
                        <a:bodyPr/>
                        <a:lstStyle/>
                        <a:p>
                          <a:r>
                            <a:rPr lang="mr-IN" dirty="0" smtClean="0"/>
                            <a:t>…</a:t>
                          </a:r>
                          <a:endParaRPr lang="en-US" dirty="0"/>
                        </a:p>
                      </a:txBody>
                      <a:tcPr/>
                    </a:tc>
                    <a:tc>
                      <a:txBody>
                        <a:bodyPr/>
                        <a:lstStyle/>
                        <a:p>
                          <a:r>
                            <a:rPr lang="mr-IN" dirty="0" smtClean="0"/>
                            <a:t>…</a:t>
                          </a:r>
                          <a:endParaRPr lang="en-US" dirty="0"/>
                        </a:p>
                      </a:txBody>
                      <a:tcPr/>
                    </a:tc>
                    <a:tc>
                      <a:txBody>
                        <a:bodyPr/>
                        <a:lstStyle/>
                        <a:p>
                          <a:r>
                            <a:rPr lang="mr-IN" dirty="0" smtClean="0"/>
                            <a:t>…</a:t>
                          </a:r>
                          <a:endParaRPr lang="en-US" dirty="0"/>
                        </a:p>
                      </a:txBody>
                      <a:tcPr/>
                    </a:tc>
                    <a:tc>
                      <a:txBody>
                        <a:bodyPr/>
                        <a:lstStyle/>
                        <a:p>
                          <a:r>
                            <a:rPr lang="mr-IN" dirty="0" smtClean="0"/>
                            <a:t>…</a:t>
                          </a:r>
                          <a:endParaRPr lang="en-US" dirty="0"/>
                        </a:p>
                      </a:txBody>
                      <a:tcPr/>
                    </a:tc>
                  </a:tr>
                </a:tbl>
              </a:graphicData>
            </a:graphic>
          </p:graphicFrame>
        </mc:Fallback>
      </mc:AlternateContent>
      <mc:AlternateContent xmlns:mc="http://schemas.openxmlformats.org/markup-compatibility/2006" xmlns:a14="http://schemas.microsoft.com/office/drawing/2010/main">
        <mc:Choice Requires="a14">
          <p:graphicFrame>
            <p:nvGraphicFramePr>
              <p:cNvPr id="11" name="Table 10"/>
              <p:cNvGraphicFramePr>
                <a:graphicFrameLocks noGrp="1"/>
              </p:cNvGraphicFramePr>
              <p:nvPr>
                <p:extLst/>
              </p:nvPr>
            </p:nvGraphicFramePr>
            <p:xfrm>
              <a:off x="9205679" y="84909"/>
              <a:ext cx="2882900" cy="2194560"/>
            </p:xfrm>
            <a:graphic>
              <a:graphicData uri="http://schemas.openxmlformats.org/drawingml/2006/table">
                <a:tbl>
                  <a:tblPr firstRow="1" bandRow="1">
                    <a:tableStyleId>{793D81CF-94F2-401A-BA57-92F5A7B2D0C5}</a:tableStyleId>
                  </a:tblPr>
                  <a:tblGrid>
                    <a:gridCol w="576580">
                      <a:extLst>
                        <a:ext uri="{9D8B030D-6E8A-4147-A177-3AD203B41FA5}">
                          <a16:colId xmlns:a16="http://schemas.microsoft.com/office/drawing/2014/main" val="20000"/>
                        </a:ext>
                      </a:extLst>
                    </a:gridCol>
                    <a:gridCol w="576580">
                      <a:extLst>
                        <a:ext uri="{9D8B030D-6E8A-4147-A177-3AD203B41FA5}">
                          <a16:colId xmlns:a16="http://schemas.microsoft.com/office/drawing/2014/main" val="20001"/>
                        </a:ext>
                      </a:extLst>
                    </a:gridCol>
                    <a:gridCol w="576580">
                      <a:extLst>
                        <a:ext uri="{9D8B030D-6E8A-4147-A177-3AD203B41FA5}">
                          <a16:colId xmlns:a16="http://schemas.microsoft.com/office/drawing/2014/main" val="20002"/>
                        </a:ext>
                      </a:extLst>
                    </a:gridCol>
                    <a:gridCol w="576580">
                      <a:extLst>
                        <a:ext uri="{9D8B030D-6E8A-4147-A177-3AD203B41FA5}">
                          <a16:colId xmlns:a16="http://schemas.microsoft.com/office/drawing/2014/main" val="20003"/>
                        </a:ext>
                      </a:extLst>
                    </a:gridCol>
                    <a:gridCol w="576580">
                      <a:extLst>
                        <a:ext uri="{9D8B030D-6E8A-4147-A177-3AD203B41FA5}">
                          <a16:colId xmlns:a16="http://schemas.microsoft.com/office/drawing/2014/main" val="20004"/>
                        </a:ext>
                      </a:extLst>
                    </a:gridCol>
                  </a:tblGrid>
                  <a:tr h="0">
                    <a:tc>
                      <a:txBody>
                        <a:bodyPr/>
                        <a:lstStyle/>
                        <a:p>
                          <a:endParaRPr lang="en-US" dirty="0"/>
                        </a:p>
                      </a:txBody>
                      <a:tcPr>
                        <a:solidFill>
                          <a:schemeClr val="tx1">
                            <a:lumMod val="75000"/>
                            <a:lumOff val="25000"/>
                          </a:schemeClr>
                        </a:solidFill>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solidFill>
                                          <a:srgbClr val="FFC000"/>
                                        </a:solidFill>
                                        <a:latin typeface="Cambria Math" panose="02040503050406030204" pitchFamily="18" charset="0"/>
                                      </a:rPr>
                                    </m:ctrlPr>
                                  </m:sSubPr>
                                  <m:e>
                                    <m:r>
                                      <a:rPr lang="en-US" smtClean="0">
                                        <a:solidFill>
                                          <a:srgbClr val="FFC000"/>
                                        </a:solidFill>
                                        <a:latin typeface="Cambria Math" charset="0"/>
                                      </a:rPr>
                                      <m:t>𝝀</m:t>
                                    </m:r>
                                  </m:e>
                                  <m:sub>
                                    <m:r>
                                      <a:rPr lang="en-US" smtClean="0">
                                        <a:solidFill>
                                          <a:srgbClr val="FFC000"/>
                                        </a:solidFill>
                                        <a:latin typeface="Cambria Math" charset="0"/>
                                      </a:rPr>
                                      <m:t>𝟏</m:t>
                                    </m:r>
                                  </m:sub>
                                </m:sSub>
                              </m:oMath>
                            </m:oMathPara>
                          </a14:m>
                          <a:endParaRPr lang="en-US" dirty="0"/>
                        </a:p>
                      </a:txBody>
                      <a:tcPr>
                        <a:solidFill>
                          <a:schemeClr val="tx1">
                            <a:lumMod val="75000"/>
                            <a:lumOff val="25000"/>
                          </a:schemeClr>
                        </a:solidFill>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charset="0"/>
                                      </a:rPr>
                                      <m:t>𝝀</m:t>
                                    </m:r>
                                  </m:e>
                                  <m:sub>
                                    <m:r>
                                      <a:rPr lang="en-US" smtClean="0">
                                        <a:latin typeface="Cambria Math" charset="0"/>
                                      </a:rPr>
                                      <m:t>𝟐</m:t>
                                    </m:r>
                                  </m:sub>
                                </m:sSub>
                              </m:oMath>
                            </m:oMathPara>
                          </a14:m>
                          <a:endParaRPr lang="en-US" dirty="0"/>
                        </a:p>
                      </a:txBody>
                      <a:tcPr>
                        <a:solidFill>
                          <a:schemeClr val="tx1">
                            <a:lumMod val="75000"/>
                            <a:lumOff val="25000"/>
                          </a:schemeClr>
                        </a:solidFill>
                      </a:tcPr>
                    </a:tc>
                    <a:tc>
                      <a:txBody>
                        <a:bodyPr/>
                        <a:lstStyle/>
                        <a:p>
                          <a:pPr algn="ctr"/>
                          <a:r>
                            <a:rPr lang="mr-IN" dirty="0"/>
                            <a:t>…</a:t>
                          </a:r>
                          <a:endParaRPr lang="en-US" dirty="0"/>
                        </a:p>
                      </a:txBody>
                      <a:tcPr>
                        <a:solidFill>
                          <a:schemeClr val="tx1">
                            <a:lumMod val="75000"/>
                            <a:lumOff val="25000"/>
                          </a:schemeClr>
                        </a:solidFill>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charset="0"/>
                                      </a:rPr>
                                      <m:t>𝝀</m:t>
                                    </m:r>
                                  </m:e>
                                  <m:sub>
                                    <m:r>
                                      <a:rPr lang="en-US" smtClean="0">
                                        <a:latin typeface="Cambria Math" charset="0"/>
                                      </a:rPr>
                                      <m:t>𝒏</m:t>
                                    </m:r>
                                  </m:sub>
                                </m:sSub>
                              </m:oMath>
                            </m:oMathPara>
                          </a14:m>
                          <a:endParaRPr lang="en-US" dirty="0"/>
                        </a:p>
                      </a:txBody>
                      <a:tcPr>
                        <a:solidFill>
                          <a:schemeClr val="tx1">
                            <a:lumMod val="75000"/>
                            <a:lumOff val="25000"/>
                          </a:schemeClr>
                        </a:solidFill>
                      </a:tcPr>
                    </a:tc>
                    <a:extLst>
                      <a:ext uri="{0D108BD9-81ED-4DB2-BD59-A6C34878D82A}">
                        <a16:rowId xmlns:a16="http://schemas.microsoft.com/office/drawing/2014/main" val="10000"/>
                      </a:ext>
                    </a:extLst>
                  </a:tr>
                  <a:tr h="354419">
                    <a:tc>
                      <a:txBody>
                        <a:bodyPr/>
                        <a:lstStyle/>
                        <a:p>
                          <a:pPr/>
                          <a14:m>
                            <m:oMathPara xmlns:m="http://schemas.openxmlformats.org/officeDocument/2006/math">
                              <m:oMathParaPr>
                                <m:jc m:val="centerGroup"/>
                              </m:oMathParaPr>
                              <m:oMath xmlns:m="http://schemas.openxmlformats.org/officeDocument/2006/math">
                                <m:sSub>
                                  <m:sSubPr>
                                    <m:ctrlPr>
                                      <a:rPr lang="en-US" b="1" i="1" smtClean="0">
                                        <a:solidFill>
                                          <a:srgbClr val="FFC000"/>
                                        </a:solidFill>
                                        <a:latin typeface="Cambria Math" panose="02040503050406030204" pitchFamily="18" charset="0"/>
                                      </a:rPr>
                                    </m:ctrlPr>
                                  </m:sSubPr>
                                  <m:e>
                                    <m:r>
                                      <a:rPr lang="en-US" b="1" i="1" smtClean="0">
                                        <a:solidFill>
                                          <a:srgbClr val="FFC000"/>
                                        </a:solidFill>
                                        <a:latin typeface="Cambria Math" charset="0"/>
                                      </a:rPr>
                                      <m:t>𝒌</m:t>
                                    </m:r>
                                  </m:e>
                                  <m:sub>
                                    <m:r>
                                      <a:rPr lang="en-US" b="1" i="1" smtClean="0">
                                        <a:solidFill>
                                          <a:srgbClr val="FFC000"/>
                                        </a:solidFill>
                                        <a:latin typeface="Cambria Math" charset="0"/>
                                      </a:rPr>
                                      <m:t>𝟏</m:t>
                                    </m:r>
                                  </m:sub>
                                </m:sSub>
                              </m:oMath>
                            </m:oMathPara>
                          </a14:m>
                          <a:endParaRPr lang="en-US" b="1" i="1" dirty="0">
                            <a:solidFill>
                              <a:schemeClr val="bg1"/>
                            </a:solidFill>
                          </a:endParaRPr>
                        </a:p>
                      </a:txBody>
                      <a:tcPr>
                        <a:solidFill>
                          <a:schemeClr val="tx1">
                            <a:lumMod val="75000"/>
                            <a:lumOff val="25000"/>
                          </a:schemeClr>
                        </a:solidFill>
                      </a:tcPr>
                    </a:tc>
                    <a:tc>
                      <a:txBody>
                        <a:bodyPr/>
                        <a:lstStyle/>
                        <a:p>
                          <a:pPr/>
                          <a14:m>
                            <m:oMathPara xmlns:m="http://schemas.openxmlformats.org/officeDocument/2006/math">
                              <m:oMathParaPr>
                                <m:jc m:val="centerGroup"/>
                              </m:oMathParaPr>
                              <m:oMath xmlns:m="http://schemas.openxmlformats.org/officeDocument/2006/math">
                                <m:sSub>
                                  <m:sSubPr>
                                    <m:ctrlPr>
                                      <a:rPr lang="en-US" b="1" i="1" smtClean="0">
                                        <a:solidFill>
                                          <a:schemeClr val="tx1">
                                            <a:lumMod val="75000"/>
                                            <a:lumOff val="25000"/>
                                          </a:schemeClr>
                                        </a:solidFill>
                                        <a:latin typeface="Cambria Math" panose="02040503050406030204" pitchFamily="18" charset="0"/>
                                      </a:rPr>
                                    </m:ctrlPr>
                                  </m:sSubPr>
                                  <m:e>
                                    <m:r>
                                      <a:rPr lang="en-US" b="1" i="1" smtClean="0">
                                        <a:solidFill>
                                          <a:schemeClr val="tx1">
                                            <a:lumMod val="75000"/>
                                            <a:lumOff val="25000"/>
                                          </a:schemeClr>
                                        </a:solidFill>
                                        <a:latin typeface="Cambria Math" charset="0"/>
                                      </a:rPr>
                                      <m:t>𝑳</m:t>
                                    </m:r>
                                  </m:e>
                                  <m:sub>
                                    <m:r>
                                      <a:rPr lang="en-US" b="1" i="1" smtClean="0">
                                        <a:solidFill>
                                          <a:schemeClr val="tx1">
                                            <a:lumMod val="75000"/>
                                            <a:lumOff val="25000"/>
                                          </a:schemeClr>
                                        </a:solidFill>
                                        <a:latin typeface="Cambria Math" charset="0"/>
                                      </a:rPr>
                                      <m:t>𝟏𝟏</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b="1" i="1" smtClean="0">
                                        <a:solidFill>
                                          <a:schemeClr val="tx1">
                                            <a:lumMod val="75000"/>
                                            <a:lumOff val="25000"/>
                                          </a:schemeClr>
                                        </a:solidFill>
                                        <a:latin typeface="Cambria Math" panose="02040503050406030204" pitchFamily="18" charset="0"/>
                                      </a:rPr>
                                    </m:ctrlPr>
                                  </m:sSubPr>
                                  <m:e>
                                    <m:r>
                                      <a:rPr lang="en-US" b="1" i="1" smtClean="0">
                                        <a:solidFill>
                                          <a:schemeClr val="tx1">
                                            <a:lumMod val="75000"/>
                                            <a:lumOff val="25000"/>
                                          </a:schemeClr>
                                        </a:solidFill>
                                        <a:latin typeface="Cambria Math" charset="0"/>
                                      </a:rPr>
                                      <m:t>𝑳</m:t>
                                    </m:r>
                                  </m:e>
                                  <m:sub>
                                    <m:r>
                                      <a:rPr lang="en-US" b="1" i="1" smtClean="0">
                                        <a:solidFill>
                                          <a:schemeClr val="tx1">
                                            <a:lumMod val="75000"/>
                                            <a:lumOff val="25000"/>
                                          </a:schemeClr>
                                        </a:solidFill>
                                        <a:latin typeface="Cambria Math" charset="0"/>
                                      </a:rPr>
                                      <m:t>𝟏𝟐</m:t>
                                    </m:r>
                                  </m:sub>
                                </m:sSub>
                              </m:oMath>
                            </m:oMathPara>
                          </a14:m>
                          <a:endParaRPr lang="en-US" dirty="0"/>
                        </a:p>
                      </a:txBody>
                      <a:tcPr/>
                    </a:tc>
                    <a:tc>
                      <a:txBody>
                        <a:bodyPr/>
                        <a:lstStyle/>
                        <a:p>
                          <a:r>
                            <a:rPr lang="en-US" dirty="0"/>
                            <a:t>..</a:t>
                          </a:r>
                        </a:p>
                      </a:txBody>
                      <a:tcPr/>
                    </a:tc>
                    <a:tc>
                      <a:txBody>
                        <a:bodyPr/>
                        <a:lstStyle/>
                        <a:p>
                          <a:r>
                            <a:rPr lang="mr-IN" dirty="0"/>
                            <a:t>…</a:t>
                          </a:r>
                          <a:endParaRPr lang="en-US" dirty="0"/>
                        </a:p>
                      </a:txBody>
                      <a:tcPr/>
                    </a:tc>
                    <a:extLst>
                      <a:ext uri="{0D108BD9-81ED-4DB2-BD59-A6C34878D82A}">
                        <a16:rowId xmlns:a16="http://schemas.microsoft.com/office/drawing/2014/main" val="10001"/>
                      </a:ext>
                    </a:extLst>
                  </a:tr>
                  <a:tr h="354419">
                    <a:tc>
                      <a:txBody>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bg1"/>
                                        </a:solidFill>
                                        <a:latin typeface="Cambria Math" panose="02040503050406030204" pitchFamily="18" charset="0"/>
                                      </a:rPr>
                                    </m:ctrlPr>
                                  </m:sSubPr>
                                  <m:e>
                                    <m:r>
                                      <a:rPr lang="en-US" smtClean="0">
                                        <a:solidFill>
                                          <a:schemeClr val="bg1"/>
                                        </a:solidFill>
                                        <a:latin typeface="Cambria Math" charset="0"/>
                                      </a:rPr>
                                      <m:t>𝑘</m:t>
                                    </m:r>
                                  </m:e>
                                  <m:sub>
                                    <m:r>
                                      <a:rPr lang="en-US" smtClean="0">
                                        <a:solidFill>
                                          <a:schemeClr val="bg1"/>
                                        </a:solidFill>
                                        <a:latin typeface="Cambria Math" charset="0"/>
                                      </a:rPr>
                                      <m:t>2</m:t>
                                    </m:r>
                                  </m:sub>
                                </m:sSub>
                              </m:oMath>
                            </m:oMathPara>
                          </a14:m>
                          <a:endParaRPr lang="en-US" dirty="0">
                            <a:solidFill>
                              <a:schemeClr val="bg1"/>
                            </a:solidFill>
                          </a:endParaRPr>
                        </a:p>
                      </a:txBody>
                      <a:tcPr>
                        <a:solidFill>
                          <a:schemeClr val="tx1">
                            <a:lumMod val="75000"/>
                            <a:lumOff val="25000"/>
                          </a:schemeClr>
                        </a:solidFill>
                      </a:tcPr>
                    </a:tc>
                    <a:tc>
                      <a:txBody>
                        <a:bodyPr/>
                        <a:lstStyle/>
                        <a:p>
                          <a:pPr/>
                          <a14:m>
                            <m:oMathPara xmlns:m="http://schemas.openxmlformats.org/officeDocument/2006/math">
                              <m:oMathParaPr>
                                <m:jc m:val="centerGroup"/>
                              </m:oMathParaPr>
                              <m:oMath xmlns:m="http://schemas.openxmlformats.org/officeDocument/2006/math">
                                <m:sSub>
                                  <m:sSubPr>
                                    <m:ctrlPr>
                                      <a:rPr lang="en-US" b="1" i="1" smtClean="0">
                                        <a:solidFill>
                                          <a:schemeClr val="tx1">
                                            <a:lumMod val="75000"/>
                                            <a:lumOff val="25000"/>
                                          </a:schemeClr>
                                        </a:solidFill>
                                        <a:latin typeface="Cambria Math" panose="02040503050406030204" pitchFamily="18" charset="0"/>
                                      </a:rPr>
                                    </m:ctrlPr>
                                  </m:sSubPr>
                                  <m:e>
                                    <m:r>
                                      <a:rPr lang="en-US" b="1" i="1" smtClean="0">
                                        <a:solidFill>
                                          <a:schemeClr val="tx1">
                                            <a:lumMod val="75000"/>
                                            <a:lumOff val="25000"/>
                                          </a:schemeClr>
                                        </a:solidFill>
                                        <a:latin typeface="Cambria Math" charset="0"/>
                                      </a:rPr>
                                      <m:t>𝑳</m:t>
                                    </m:r>
                                  </m:e>
                                  <m:sub>
                                    <m:r>
                                      <a:rPr lang="en-US" b="1" i="1" smtClean="0">
                                        <a:solidFill>
                                          <a:schemeClr val="tx1">
                                            <a:lumMod val="75000"/>
                                            <a:lumOff val="25000"/>
                                          </a:schemeClr>
                                        </a:solidFill>
                                        <a:latin typeface="Cambria Math" charset="0"/>
                                      </a:rPr>
                                      <m:t>𝟐𝟏</m:t>
                                    </m:r>
                                  </m:sub>
                                </m:sSub>
                              </m:oMath>
                            </m:oMathPara>
                          </a14:m>
                          <a:endParaRPr lang="en-US" dirty="0"/>
                        </a:p>
                      </a:txBody>
                      <a:tcPr/>
                    </a:tc>
                    <a:tc>
                      <a:txBody>
                        <a:bodyPr/>
                        <a:lstStyle/>
                        <a:p>
                          <a:r>
                            <a:rPr lang="mr-IN" dirty="0"/>
                            <a:t>…</a:t>
                          </a:r>
                          <a:endParaRPr lang="en-US" dirty="0"/>
                        </a:p>
                      </a:txBody>
                      <a:tcPr/>
                    </a:tc>
                    <a:tc>
                      <a:txBody>
                        <a:bodyPr/>
                        <a:lstStyle/>
                        <a:p>
                          <a:r>
                            <a:rPr lang="en-US" dirty="0"/>
                            <a:t>..</a:t>
                          </a:r>
                        </a:p>
                      </a:txBody>
                      <a:tcPr/>
                    </a:tc>
                    <a:tc>
                      <a:txBody>
                        <a:bodyPr/>
                        <a:lstStyle/>
                        <a:p>
                          <a:r>
                            <a:rPr lang="mr-IN" dirty="0"/>
                            <a:t>…</a:t>
                          </a:r>
                          <a:endParaRPr lang="en-US" dirty="0"/>
                        </a:p>
                      </a:txBody>
                      <a:tcPr/>
                    </a:tc>
                    <a:extLst>
                      <a:ext uri="{0D108BD9-81ED-4DB2-BD59-A6C34878D82A}">
                        <a16:rowId xmlns:a16="http://schemas.microsoft.com/office/drawing/2014/main" val="10002"/>
                      </a:ext>
                    </a:extLst>
                  </a:tr>
                  <a:tr h="354419">
                    <a:tc>
                      <a:txBody>
                        <a:bodyPr/>
                        <a:lstStyle/>
                        <a:p>
                          <a:pPr algn="ctr"/>
                          <a:r>
                            <a:rPr lang="mr-IN" dirty="0">
                              <a:solidFill>
                                <a:schemeClr val="bg1"/>
                              </a:solidFill>
                            </a:rPr>
                            <a:t>…</a:t>
                          </a:r>
                          <a:r>
                            <a:rPr lang="en-US" dirty="0">
                              <a:solidFill>
                                <a:schemeClr val="bg1"/>
                              </a:solidFill>
                            </a:rPr>
                            <a:t> </a:t>
                          </a:r>
                        </a:p>
                      </a:txBody>
                      <a:tcPr>
                        <a:solidFill>
                          <a:schemeClr val="tx1">
                            <a:lumMod val="75000"/>
                            <a:lumOff val="25000"/>
                          </a:schemeClr>
                        </a:solidFill>
                      </a:tcPr>
                    </a:tc>
                    <a:tc>
                      <a:txBody>
                        <a:bodyPr/>
                        <a:lstStyle/>
                        <a:p>
                          <a:r>
                            <a:rPr lang="en-US" dirty="0"/>
                            <a:t>..</a:t>
                          </a:r>
                        </a:p>
                      </a:txBody>
                      <a:tcPr/>
                    </a:tc>
                    <a:tc>
                      <a:txBody>
                        <a:bodyPr/>
                        <a:lstStyle/>
                        <a:p>
                          <a:r>
                            <a:rPr lang="mr-IN" dirty="0"/>
                            <a:t>…</a:t>
                          </a:r>
                          <a:endParaRPr lang="en-US" dirty="0"/>
                        </a:p>
                      </a:txBody>
                      <a:tcPr/>
                    </a:tc>
                    <a:tc>
                      <a:txBody>
                        <a:bodyPr/>
                        <a:lstStyle/>
                        <a:p>
                          <a:r>
                            <a:rPr lang="en-US" dirty="0"/>
                            <a:t>..</a:t>
                          </a:r>
                        </a:p>
                      </a:txBody>
                      <a:tcPr/>
                    </a:tc>
                    <a:tc>
                      <a:txBody>
                        <a:bodyPr/>
                        <a:lstStyle/>
                        <a:p>
                          <a:r>
                            <a:rPr lang="mr-IN" dirty="0"/>
                            <a:t>…</a:t>
                          </a:r>
                          <a:endParaRPr lang="en-US" dirty="0"/>
                        </a:p>
                      </a:txBody>
                      <a:tcPr/>
                    </a:tc>
                    <a:extLst>
                      <a:ext uri="{0D108BD9-81ED-4DB2-BD59-A6C34878D82A}">
                        <a16:rowId xmlns:a16="http://schemas.microsoft.com/office/drawing/2014/main" val="10003"/>
                      </a:ext>
                    </a:extLst>
                  </a:tr>
                  <a:tr h="354419">
                    <a:tc>
                      <a:txBody>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bg1"/>
                                        </a:solidFill>
                                        <a:latin typeface="Cambria Math" panose="02040503050406030204" pitchFamily="18" charset="0"/>
                                      </a:rPr>
                                    </m:ctrlPr>
                                  </m:sSubPr>
                                  <m:e>
                                    <m:r>
                                      <a:rPr lang="en-US" smtClean="0">
                                        <a:solidFill>
                                          <a:schemeClr val="bg1"/>
                                        </a:solidFill>
                                        <a:latin typeface="Cambria Math" charset="0"/>
                                      </a:rPr>
                                      <m:t>𝑘</m:t>
                                    </m:r>
                                  </m:e>
                                  <m:sub>
                                    <m:r>
                                      <a:rPr lang="en-US" smtClean="0">
                                        <a:solidFill>
                                          <a:schemeClr val="bg1"/>
                                        </a:solidFill>
                                        <a:latin typeface="Cambria Math" charset="0"/>
                                      </a:rPr>
                                      <m:t>𝑛</m:t>
                                    </m:r>
                                  </m:sub>
                                </m:sSub>
                              </m:oMath>
                            </m:oMathPara>
                          </a14:m>
                          <a:endParaRPr lang="en-US" dirty="0">
                            <a:solidFill>
                              <a:schemeClr val="bg1"/>
                            </a:solidFill>
                          </a:endParaRPr>
                        </a:p>
                      </a:txBody>
                      <a:tcPr>
                        <a:solidFill>
                          <a:schemeClr val="tx1">
                            <a:lumMod val="75000"/>
                            <a:lumOff val="25000"/>
                          </a:schemeClr>
                        </a:solidFill>
                      </a:tcPr>
                    </a:tc>
                    <a:tc>
                      <a:txBody>
                        <a:bodyPr/>
                        <a:lstStyle/>
                        <a:p>
                          <a:r>
                            <a:rPr lang="mr-IN" dirty="0"/>
                            <a:t>…</a:t>
                          </a:r>
                          <a:endParaRPr lang="en-US" dirty="0"/>
                        </a:p>
                      </a:txBody>
                      <a:tcPr/>
                    </a:tc>
                    <a:tc>
                      <a:txBody>
                        <a:bodyPr/>
                        <a:lstStyle/>
                        <a:p>
                          <a:r>
                            <a:rPr lang="mr-IN" dirty="0"/>
                            <a:t>…</a:t>
                          </a:r>
                          <a:endParaRPr lang="en-US" dirty="0"/>
                        </a:p>
                      </a:txBody>
                      <a:tcPr/>
                    </a:tc>
                    <a:tc>
                      <a:txBody>
                        <a:bodyPr/>
                        <a:lstStyle/>
                        <a:p>
                          <a:r>
                            <a:rPr lang="mr-IN" dirty="0"/>
                            <a:t>…</a:t>
                          </a:r>
                          <a:endParaRPr lang="en-US" dirty="0"/>
                        </a:p>
                      </a:txBody>
                      <a:tcPr/>
                    </a:tc>
                    <a:tc>
                      <a:txBody>
                        <a:bodyPr/>
                        <a:lstStyle/>
                        <a:p>
                          <a:r>
                            <a:rPr lang="mr-IN" dirty="0"/>
                            <a:t>…</a:t>
                          </a:r>
                          <a:endParaRPr lang="en-US" dirty="0"/>
                        </a:p>
                      </a:txBody>
                      <a:tcPr/>
                    </a:tc>
                    <a:extLst>
                      <a:ext uri="{0D108BD9-81ED-4DB2-BD59-A6C34878D82A}">
                        <a16:rowId xmlns:a16="http://schemas.microsoft.com/office/drawing/2014/main" val="10004"/>
                      </a:ext>
                    </a:extLst>
                  </a:tr>
                  <a:tr h="354419">
                    <a:tc>
                      <a:txBody>
                        <a:bodyPr/>
                        <a:lstStyle/>
                        <a:p>
                          <a:r>
                            <a:rPr lang="en-US" dirty="0">
                              <a:solidFill>
                                <a:schemeClr val="bg1"/>
                              </a:solidFill>
                            </a:rPr>
                            <a:t>E[]</a:t>
                          </a:r>
                        </a:p>
                      </a:txBody>
                      <a:tcPr>
                        <a:solidFill>
                          <a:schemeClr val="tx1">
                            <a:lumMod val="75000"/>
                            <a:lumOff val="25000"/>
                          </a:schemeClr>
                        </a:solidFill>
                      </a:tcPr>
                    </a:tc>
                    <a:tc>
                      <a:txBody>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charset="0"/>
                                          </a:rPr>
                                          <m:t>𝐿</m:t>
                                        </m:r>
                                      </m:e>
                                    </m:acc>
                                  </m:e>
                                  <m:sub>
                                    <m:r>
                                      <a:rPr lang="en-US" b="0" i="1" smtClean="0">
                                        <a:latin typeface="Cambria Math" charset="0"/>
                                      </a:rPr>
                                      <m:t>1</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b="1" i="1" smtClean="0">
                                        <a:solidFill>
                                          <a:srgbClr val="FF0000"/>
                                        </a:solidFill>
                                        <a:latin typeface="Cambria Math" panose="02040503050406030204" pitchFamily="18" charset="0"/>
                                      </a:rPr>
                                    </m:ctrlPr>
                                  </m:sSubPr>
                                  <m:e>
                                    <m:acc>
                                      <m:accPr>
                                        <m:chr m:val="̅"/>
                                        <m:ctrlPr>
                                          <a:rPr lang="en-US" b="1" i="1" smtClean="0">
                                            <a:solidFill>
                                              <a:srgbClr val="FF0000"/>
                                            </a:solidFill>
                                            <a:latin typeface="Cambria Math" panose="02040503050406030204" pitchFamily="18" charset="0"/>
                                          </a:rPr>
                                        </m:ctrlPr>
                                      </m:accPr>
                                      <m:e>
                                        <m:r>
                                          <a:rPr lang="en-US" b="1" i="1" smtClean="0">
                                            <a:solidFill>
                                              <a:srgbClr val="FF0000"/>
                                            </a:solidFill>
                                            <a:latin typeface="Cambria Math" charset="0"/>
                                          </a:rPr>
                                          <m:t>𝑳</m:t>
                                        </m:r>
                                      </m:e>
                                    </m:acc>
                                  </m:e>
                                  <m:sub>
                                    <m:r>
                                      <a:rPr lang="en-US" b="1" i="1" smtClean="0">
                                        <a:solidFill>
                                          <a:srgbClr val="FF0000"/>
                                        </a:solidFill>
                                        <a:latin typeface="Cambria Math" charset="0"/>
                                      </a:rPr>
                                      <m:t>𝟐</m:t>
                                    </m:r>
                                  </m:sub>
                                </m:sSub>
                              </m:oMath>
                            </m:oMathPara>
                          </a14:m>
                          <a:endParaRPr lang="en-US" b="1" dirty="0"/>
                        </a:p>
                      </a:txBody>
                      <a:tcPr/>
                    </a:tc>
                    <a:tc>
                      <a:txBody>
                        <a:bodyPr/>
                        <a:lstStyle/>
                        <a:p>
                          <a:r>
                            <a:rPr lang="mr-IN" dirty="0"/>
                            <a:t>…</a:t>
                          </a:r>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charset="0"/>
                                          </a:rPr>
                                          <m:t>𝐿</m:t>
                                        </m:r>
                                      </m:e>
                                    </m:acc>
                                  </m:e>
                                  <m:sub>
                                    <m:r>
                                      <a:rPr lang="en-US" b="0" i="1" smtClean="0">
                                        <a:latin typeface="Cambria Math" charset="0"/>
                                      </a:rPr>
                                      <m:t>𝑛</m:t>
                                    </m:r>
                                  </m:sub>
                                </m:sSub>
                              </m:oMath>
                            </m:oMathPara>
                          </a14:m>
                          <a:endParaRPr lang="en-US" dirty="0"/>
                        </a:p>
                      </a:txBody>
                      <a:tcPr/>
                    </a:tc>
                    <a:extLst>
                      <a:ext uri="{0D108BD9-81ED-4DB2-BD59-A6C34878D82A}">
                        <a16:rowId xmlns:a16="http://schemas.microsoft.com/office/drawing/2014/main" val="10005"/>
                      </a:ext>
                    </a:extLst>
                  </a:tr>
                </a:tbl>
              </a:graphicData>
            </a:graphic>
          </p:graphicFrame>
        </mc:Choice>
        <mc:Fallback xmlns="">
          <p:graphicFrame>
            <p:nvGraphicFramePr>
              <p:cNvPr id="11" name="Table 10"/>
              <p:cNvGraphicFramePr>
                <a:graphicFrameLocks noGrp="1"/>
              </p:cNvGraphicFramePr>
              <p:nvPr>
                <p:extLst>
                  <p:ext uri="{D42A27DB-BD31-4B8C-83A1-F6EECF244321}">
                    <p14:modId xmlns:p14="http://schemas.microsoft.com/office/powerpoint/2010/main" val="66211510"/>
                  </p:ext>
                </p:extLst>
              </p:nvPr>
            </p:nvGraphicFramePr>
            <p:xfrm>
              <a:off x="9205679" y="84909"/>
              <a:ext cx="2882900" cy="2194560"/>
            </p:xfrm>
            <a:graphic>
              <a:graphicData uri="http://schemas.openxmlformats.org/drawingml/2006/table">
                <a:tbl>
                  <a:tblPr firstRow="1" bandRow="1">
                    <a:tableStyleId>{793D81CF-94F2-401A-BA57-92F5A7B2D0C5}</a:tableStyleId>
                  </a:tblPr>
                  <a:tblGrid>
                    <a:gridCol w="576580"/>
                    <a:gridCol w="576580"/>
                    <a:gridCol w="576580"/>
                    <a:gridCol w="576580"/>
                    <a:gridCol w="576580"/>
                  </a:tblGrid>
                  <a:tr h="365760">
                    <a:tc>
                      <a:txBody>
                        <a:bodyPr/>
                        <a:lstStyle/>
                        <a:p>
                          <a:endParaRPr lang="en-US" dirty="0"/>
                        </a:p>
                      </a:txBody>
                      <a:tcPr>
                        <a:solidFill>
                          <a:schemeClr val="tx1">
                            <a:lumMod val="75000"/>
                            <a:lumOff val="25000"/>
                          </a:schemeClr>
                        </a:solidFill>
                      </a:tcPr>
                    </a:tc>
                    <a:tc>
                      <a:txBody>
                        <a:bodyPr/>
                        <a:lstStyle/>
                        <a:p>
                          <a:endParaRPr lang="en-US"/>
                        </a:p>
                      </a:txBody>
                      <a:tcPr>
                        <a:blipFill rotWithShape="0">
                          <a:blip r:embed="rId8"/>
                          <a:stretch>
                            <a:fillRect l="-101053" t="-8333" r="-301053" b="-528333"/>
                          </a:stretch>
                        </a:blipFill>
                      </a:tcPr>
                    </a:tc>
                    <a:tc>
                      <a:txBody>
                        <a:bodyPr/>
                        <a:lstStyle/>
                        <a:p>
                          <a:endParaRPr lang="en-US"/>
                        </a:p>
                      </a:txBody>
                      <a:tcPr>
                        <a:blipFill rotWithShape="0">
                          <a:blip r:embed="rId8"/>
                          <a:stretch>
                            <a:fillRect l="-203191" t="-8333" r="-204255" b="-528333"/>
                          </a:stretch>
                        </a:blipFill>
                      </a:tcPr>
                    </a:tc>
                    <a:tc>
                      <a:txBody>
                        <a:bodyPr/>
                        <a:lstStyle/>
                        <a:p>
                          <a:pPr algn="ctr"/>
                          <a:r>
                            <a:rPr lang="mr-IN" dirty="0" smtClean="0"/>
                            <a:t>…</a:t>
                          </a:r>
                          <a:endParaRPr lang="en-US" dirty="0"/>
                        </a:p>
                      </a:txBody>
                      <a:tcPr>
                        <a:solidFill>
                          <a:schemeClr val="tx1">
                            <a:lumMod val="75000"/>
                            <a:lumOff val="25000"/>
                          </a:schemeClr>
                        </a:solidFill>
                      </a:tcPr>
                    </a:tc>
                    <a:tc>
                      <a:txBody>
                        <a:bodyPr/>
                        <a:lstStyle/>
                        <a:p>
                          <a:endParaRPr lang="en-US"/>
                        </a:p>
                      </a:txBody>
                      <a:tcPr>
                        <a:blipFill rotWithShape="0">
                          <a:blip r:embed="rId8"/>
                          <a:stretch>
                            <a:fillRect l="-400000" t="-8333" r="-2105" b="-528333"/>
                          </a:stretch>
                        </a:blipFill>
                      </a:tcPr>
                    </a:tc>
                  </a:tr>
                  <a:tr h="365760">
                    <a:tc>
                      <a:txBody>
                        <a:bodyPr/>
                        <a:lstStyle/>
                        <a:p>
                          <a:endParaRPr lang="en-US"/>
                        </a:p>
                      </a:txBody>
                      <a:tcPr>
                        <a:blipFill rotWithShape="0">
                          <a:blip r:embed="rId8"/>
                          <a:stretch>
                            <a:fillRect l="-1053" t="-108333" r="-401053" b="-428333"/>
                          </a:stretch>
                        </a:blipFill>
                      </a:tcPr>
                    </a:tc>
                    <a:tc>
                      <a:txBody>
                        <a:bodyPr/>
                        <a:lstStyle/>
                        <a:p>
                          <a:endParaRPr lang="en-US"/>
                        </a:p>
                      </a:txBody>
                      <a:tcPr>
                        <a:blipFill rotWithShape="0">
                          <a:blip r:embed="rId8"/>
                          <a:stretch>
                            <a:fillRect l="-101053" t="-108333" r="-301053" b="-428333"/>
                          </a:stretch>
                        </a:blipFill>
                      </a:tcPr>
                    </a:tc>
                    <a:tc>
                      <a:txBody>
                        <a:bodyPr/>
                        <a:lstStyle/>
                        <a:p>
                          <a:endParaRPr lang="en-US"/>
                        </a:p>
                      </a:txBody>
                      <a:tcPr>
                        <a:blipFill rotWithShape="0">
                          <a:blip r:embed="rId8"/>
                          <a:stretch>
                            <a:fillRect l="-203191" t="-108333" r="-204255" b="-428333"/>
                          </a:stretch>
                        </a:blipFill>
                      </a:tcPr>
                    </a:tc>
                    <a:tc>
                      <a:txBody>
                        <a:bodyPr/>
                        <a:lstStyle/>
                        <a:p>
                          <a:r>
                            <a:rPr lang="en-US" dirty="0" smtClean="0"/>
                            <a:t>..</a:t>
                          </a:r>
                          <a:endParaRPr lang="en-US" dirty="0"/>
                        </a:p>
                      </a:txBody>
                      <a:tcPr/>
                    </a:tc>
                    <a:tc>
                      <a:txBody>
                        <a:bodyPr/>
                        <a:lstStyle/>
                        <a:p>
                          <a:r>
                            <a:rPr lang="mr-IN" dirty="0" smtClean="0"/>
                            <a:t>…</a:t>
                          </a:r>
                          <a:endParaRPr lang="en-US" dirty="0"/>
                        </a:p>
                      </a:txBody>
                      <a:tcPr/>
                    </a:tc>
                  </a:tr>
                  <a:tr h="365760">
                    <a:tc>
                      <a:txBody>
                        <a:bodyPr/>
                        <a:lstStyle/>
                        <a:p>
                          <a:endParaRPr lang="en-US"/>
                        </a:p>
                      </a:txBody>
                      <a:tcPr>
                        <a:blipFill rotWithShape="0">
                          <a:blip r:embed="rId8"/>
                          <a:stretch>
                            <a:fillRect l="-1053" t="-204918" r="-401053" b="-321311"/>
                          </a:stretch>
                        </a:blipFill>
                      </a:tcPr>
                    </a:tc>
                    <a:tc>
                      <a:txBody>
                        <a:bodyPr/>
                        <a:lstStyle/>
                        <a:p>
                          <a:endParaRPr lang="en-US"/>
                        </a:p>
                      </a:txBody>
                      <a:tcPr>
                        <a:blipFill rotWithShape="0">
                          <a:blip r:embed="rId8"/>
                          <a:stretch>
                            <a:fillRect l="-101053" t="-204918" r="-301053" b="-321311"/>
                          </a:stretch>
                        </a:blipFill>
                      </a:tcPr>
                    </a:tc>
                    <a:tc>
                      <a:txBody>
                        <a:bodyPr/>
                        <a:lstStyle/>
                        <a:p>
                          <a:r>
                            <a:rPr lang="mr-IN" dirty="0" smtClean="0"/>
                            <a:t>…</a:t>
                          </a:r>
                          <a:endParaRPr lang="en-US" dirty="0"/>
                        </a:p>
                      </a:txBody>
                      <a:tcPr/>
                    </a:tc>
                    <a:tc>
                      <a:txBody>
                        <a:bodyPr/>
                        <a:lstStyle/>
                        <a:p>
                          <a:r>
                            <a:rPr lang="en-US" dirty="0" smtClean="0"/>
                            <a:t>..</a:t>
                          </a:r>
                          <a:endParaRPr lang="en-US" dirty="0"/>
                        </a:p>
                      </a:txBody>
                      <a:tcPr/>
                    </a:tc>
                    <a:tc>
                      <a:txBody>
                        <a:bodyPr/>
                        <a:lstStyle/>
                        <a:p>
                          <a:r>
                            <a:rPr lang="mr-IN" dirty="0" smtClean="0"/>
                            <a:t>…</a:t>
                          </a:r>
                          <a:endParaRPr lang="en-US" dirty="0"/>
                        </a:p>
                      </a:txBody>
                      <a:tcPr/>
                    </a:tc>
                  </a:tr>
                  <a:tr h="365760">
                    <a:tc>
                      <a:txBody>
                        <a:bodyPr/>
                        <a:lstStyle/>
                        <a:p>
                          <a:pPr algn="ctr"/>
                          <a:r>
                            <a:rPr lang="mr-IN" dirty="0" smtClean="0">
                              <a:solidFill>
                                <a:schemeClr val="bg1"/>
                              </a:solidFill>
                            </a:rPr>
                            <a:t>…</a:t>
                          </a:r>
                          <a:r>
                            <a:rPr lang="en-US" dirty="0" smtClean="0">
                              <a:solidFill>
                                <a:schemeClr val="bg1"/>
                              </a:solidFill>
                            </a:rPr>
                            <a:t> </a:t>
                          </a:r>
                          <a:endParaRPr lang="en-US" dirty="0">
                            <a:solidFill>
                              <a:schemeClr val="bg1"/>
                            </a:solidFill>
                          </a:endParaRPr>
                        </a:p>
                      </a:txBody>
                      <a:tcPr>
                        <a:solidFill>
                          <a:schemeClr val="tx1">
                            <a:lumMod val="75000"/>
                            <a:lumOff val="25000"/>
                          </a:schemeClr>
                        </a:solidFill>
                      </a:tcPr>
                    </a:tc>
                    <a:tc>
                      <a:txBody>
                        <a:bodyPr/>
                        <a:lstStyle/>
                        <a:p>
                          <a:r>
                            <a:rPr lang="en-US" dirty="0" smtClean="0"/>
                            <a:t>..</a:t>
                          </a:r>
                          <a:endParaRPr lang="en-US" dirty="0"/>
                        </a:p>
                      </a:txBody>
                      <a:tcPr/>
                    </a:tc>
                    <a:tc>
                      <a:txBody>
                        <a:bodyPr/>
                        <a:lstStyle/>
                        <a:p>
                          <a:r>
                            <a:rPr lang="mr-IN" dirty="0" smtClean="0"/>
                            <a:t>…</a:t>
                          </a:r>
                          <a:endParaRPr lang="en-US" dirty="0"/>
                        </a:p>
                      </a:txBody>
                      <a:tcPr/>
                    </a:tc>
                    <a:tc>
                      <a:txBody>
                        <a:bodyPr/>
                        <a:lstStyle/>
                        <a:p>
                          <a:r>
                            <a:rPr lang="en-US" dirty="0" smtClean="0"/>
                            <a:t>..</a:t>
                          </a:r>
                          <a:endParaRPr lang="en-US" dirty="0"/>
                        </a:p>
                      </a:txBody>
                      <a:tcPr/>
                    </a:tc>
                    <a:tc>
                      <a:txBody>
                        <a:bodyPr/>
                        <a:lstStyle/>
                        <a:p>
                          <a:r>
                            <a:rPr lang="mr-IN" dirty="0" smtClean="0"/>
                            <a:t>…</a:t>
                          </a:r>
                          <a:endParaRPr lang="en-US" dirty="0"/>
                        </a:p>
                      </a:txBody>
                      <a:tcPr/>
                    </a:tc>
                  </a:tr>
                  <a:tr h="365760">
                    <a:tc>
                      <a:txBody>
                        <a:bodyPr/>
                        <a:lstStyle/>
                        <a:p>
                          <a:endParaRPr lang="en-US"/>
                        </a:p>
                      </a:txBody>
                      <a:tcPr>
                        <a:blipFill rotWithShape="0">
                          <a:blip r:embed="rId8"/>
                          <a:stretch>
                            <a:fillRect l="-1053" t="-410000" r="-401053" b="-126667"/>
                          </a:stretch>
                        </a:blipFill>
                      </a:tcPr>
                    </a:tc>
                    <a:tc>
                      <a:txBody>
                        <a:bodyPr/>
                        <a:lstStyle/>
                        <a:p>
                          <a:r>
                            <a:rPr lang="mr-IN" dirty="0" smtClean="0"/>
                            <a:t>…</a:t>
                          </a:r>
                          <a:endParaRPr lang="en-US" dirty="0"/>
                        </a:p>
                      </a:txBody>
                      <a:tcPr/>
                    </a:tc>
                    <a:tc>
                      <a:txBody>
                        <a:bodyPr/>
                        <a:lstStyle/>
                        <a:p>
                          <a:r>
                            <a:rPr lang="mr-IN" dirty="0" smtClean="0"/>
                            <a:t>…</a:t>
                          </a:r>
                          <a:endParaRPr lang="en-US" dirty="0"/>
                        </a:p>
                      </a:txBody>
                      <a:tcPr/>
                    </a:tc>
                    <a:tc>
                      <a:txBody>
                        <a:bodyPr/>
                        <a:lstStyle/>
                        <a:p>
                          <a:r>
                            <a:rPr lang="mr-IN" dirty="0" smtClean="0"/>
                            <a:t>…</a:t>
                          </a:r>
                          <a:endParaRPr lang="en-US" dirty="0"/>
                        </a:p>
                      </a:txBody>
                      <a:tcPr/>
                    </a:tc>
                    <a:tc>
                      <a:txBody>
                        <a:bodyPr/>
                        <a:lstStyle/>
                        <a:p>
                          <a:r>
                            <a:rPr lang="mr-IN" dirty="0" smtClean="0"/>
                            <a:t>…</a:t>
                          </a:r>
                          <a:endParaRPr lang="en-US" dirty="0"/>
                        </a:p>
                      </a:txBody>
                      <a:tcPr/>
                    </a:tc>
                  </a:tr>
                  <a:tr h="365760">
                    <a:tc>
                      <a:txBody>
                        <a:bodyPr/>
                        <a:lstStyle/>
                        <a:p>
                          <a:r>
                            <a:rPr lang="en-US" dirty="0" smtClean="0">
                              <a:solidFill>
                                <a:schemeClr val="bg1"/>
                              </a:solidFill>
                            </a:rPr>
                            <a:t>E[]</a:t>
                          </a:r>
                          <a:endParaRPr lang="en-US" dirty="0">
                            <a:solidFill>
                              <a:schemeClr val="bg1"/>
                            </a:solidFill>
                          </a:endParaRPr>
                        </a:p>
                      </a:txBody>
                      <a:tcPr>
                        <a:solidFill>
                          <a:schemeClr val="tx1">
                            <a:lumMod val="75000"/>
                            <a:lumOff val="25000"/>
                          </a:schemeClr>
                        </a:solidFill>
                      </a:tcPr>
                    </a:tc>
                    <a:tc>
                      <a:txBody>
                        <a:bodyPr/>
                        <a:lstStyle/>
                        <a:p>
                          <a:endParaRPr lang="en-US"/>
                        </a:p>
                      </a:txBody>
                      <a:tcPr>
                        <a:blipFill rotWithShape="0">
                          <a:blip r:embed="rId8"/>
                          <a:stretch>
                            <a:fillRect l="-101053" t="-510000" r="-301053" b="-26667"/>
                          </a:stretch>
                        </a:blipFill>
                      </a:tcPr>
                    </a:tc>
                    <a:tc>
                      <a:txBody>
                        <a:bodyPr/>
                        <a:lstStyle/>
                        <a:p>
                          <a:endParaRPr lang="en-US"/>
                        </a:p>
                      </a:txBody>
                      <a:tcPr>
                        <a:blipFill rotWithShape="0">
                          <a:blip r:embed="rId8"/>
                          <a:stretch>
                            <a:fillRect l="-203191" t="-510000" r="-204255" b="-26667"/>
                          </a:stretch>
                        </a:blipFill>
                      </a:tcPr>
                    </a:tc>
                    <a:tc>
                      <a:txBody>
                        <a:bodyPr/>
                        <a:lstStyle/>
                        <a:p>
                          <a:r>
                            <a:rPr lang="mr-IN" dirty="0" smtClean="0"/>
                            <a:t>…</a:t>
                          </a:r>
                          <a:endParaRPr lang="en-US" dirty="0"/>
                        </a:p>
                      </a:txBody>
                      <a:tcPr/>
                    </a:tc>
                    <a:tc>
                      <a:txBody>
                        <a:bodyPr/>
                        <a:lstStyle/>
                        <a:p>
                          <a:endParaRPr lang="en-US"/>
                        </a:p>
                      </a:txBody>
                      <a:tcPr>
                        <a:blipFill rotWithShape="0">
                          <a:blip r:embed="rId8"/>
                          <a:stretch>
                            <a:fillRect l="-400000" t="-510000" r="-2105" b="-26667"/>
                          </a:stretch>
                        </a:blipFill>
                      </a:tcPr>
                    </a:tc>
                  </a:tr>
                </a:tbl>
              </a:graphicData>
            </a:graphic>
          </p:graphicFrame>
        </mc:Fallback>
      </mc:AlternateContent>
      <mc:AlternateContent xmlns:mc="http://schemas.openxmlformats.org/markup-compatibility/2006" xmlns:a14="http://schemas.microsoft.com/office/drawing/2010/main">
        <mc:Choice Requires="a14">
          <p:graphicFrame>
            <p:nvGraphicFramePr>
              <p:cNvPr id="12" name="Table 11"/>
              <p:cNvGraphicFramePr>
                <a:graphicFrameLocks noGrp="1"/>
              </p:cNvGraphicFramePr>
              <p:nvPr>
                <p:extLst/>
              </p:nvPr>
            </p:nvGraphicFramePr>
            <p:xfrm>
              <a:off x="9205679" y="53905"/>
              <a:ext cx="2882900" cy="2194560"/>
            </p:xfrm>
            <a:graphic>
              <a:graphicData uri="http://schemas.openxmlformats.org/drawingml/2006/table">
                <a:tbl>
                  <a:tblPr firstRow="1" bandRow="1">
                    <a:tableStyleId>{793D81CF-94F2-401A-BA57-92F5A7B2D0C5}</a:tableStyleId>
                  </a:tblPr>
                  <a:tblGrid>
                    <a:gridCol w="576580">
                      <a:extLst>
                        <a:ext uri="{9D8B030D-6E8A-4147-A177-3AD203B41FA5}">
                          <a16:colId xmlns:a16="http://schemas.microsoft.com/office/drawing/2014/main" val="20000"/>
                        </a:ext>
                      </a:extLst>
                    </a:gridCol>
                    <a:gridCol w="576580">
                      <a:extLst>
                        <a:ext uri="{9D8B030D-6E8A-4147-A177-3AD203B41FA5}">
                          <a16:colId xmlns:a16="http://schemas.microsoft.com/office/drawing/2014/main" val="20001"/>
                        </a:ext>
                      </a:extLst>
                    </a:gridCol>
                    <a:gridCol w="576580">
                      <a:extLst>
                        <a:ext uri="{9D8B030D-6E8A-4147-A177-3AD203B41FA5}">
                          <a16:colId xmlns:a16="http://schemas.microsoft.com/office/drawing/2014/main" val="20002"/>
                        </a:ext>
                      </a:extLst>
                    </a:gridCol>
                    <a:gridCol w="576580">
                      <a:extLst>
                        <a:ext uri="{9D8B030D-6E8A-4147-A177-3AD203B41FA5}">
                          <a16:colId xmlns:a16="http://schemas.microsoft.com/office/drawing/2014/main" val="20003"/>
                        </a:ext>
                      </a:extLst>
                    </a:gridCol>
                    <a:gridCol w="576580">
                      <a:extLst>
                        <a:ext uri="{9D8B030D-6E8A-4147-A177-3AD203B41FA5}">
                          <a16:colId xmlns:a16="http://schemas.microsoft.com/office/drawing/2014/main" val="20004"/>
                        </a:ext>
                      </a:extLst>
                    </a:gridCol>
                  </a:tblGrid>
                  <a:tr h="0">
                    <a:tc>
                      <a:txBody>
                        <a:bodyPr/>
                        <a:lstStyle/>
                        <a:p>
                          <a:endParaRPr lang="en-US" dirty="0"/>
                        </a:p>
                      </a:txBody>
                      <a:tcPr>
                        <a:solidFill>
                          <a:schemeClr val="tx1">
                            <a:lumMod val="75000"/>
                            <a:lumOff val="25000"/>
                          </a:schemeClr>
                        </a:solidFill>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solidFill>
                                          <a:srgbClr val="FFC000"/>
                                        </a:solidFill>
                                        <a:latin typeface="Cambria Math" panose="02040503050406030204" pitchFamily="18" charset="0"/>
                                      </a:rPr>
                                    </m:ctrlPr>
                                  </m:sSubPr>
                                  <m:e>
                                    <m:r>
                                      <a:rPr lang="en-US" smtClean="0">
                                        <a:solidFill>
                                          <a:srgbClr val="FFC000"/>
                                        </a:solidFill>
                                        <a:latin typeface="Cambria Math" charset="0"/>
                                      </a:rPr>
                                      <m:t>𝝀</m:t>
                                    </m:r>
                                  </m:e>
                                  <m:sub>
                                    <m:r>
                                      <a:rPr lang="en-US" smtClean="0">
                                        <a:solidFill>
                                          <a:srgbClr val="FFC000"/>
                                        </a:solidFill>
                                        <a:latin typeface="Cambria Math" charset="0"/>
                                      </a:rPr>
                                      <m:t>𝟏</m:t>
                                    </m:r>
                                  </m:sub>
                                </m:sSub>
                              </m:oMath>
                            </m:oMathPara>
                          </a14:m>
                          <a:endParaRPr lang="en-US" dirty="0"/>
                        </a:p>
                      </a:txBody>
                      <a:tcPr>
                        <a:solidFill>
                          <a:schemeClr val="tx1">
                            <a:lumMod val="75000"/>
                            <a:lumOff val="25000"/>
                          </a:schemeClr>
                        </a:solidFill>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charset="0"/>
                                      </a:rPr>
                                      <m:t>𝝀</m:t>
                                    </m:r>
                                  </m:e>
                                  <m:sub>
                                    <m:r>
                                      <a:rPr lang="en-US" smtClean="0">
                                        <a:latin typeface="Cambria Math" charset="0"/>
                                      </a:rPr>
                                      <m:t>𝟐</m:t>
                                    </m:r>
                                  </m:sub>
                                </m:sSub>
                              </m:oMath>
                            </m:oMathPara>
                          </a14:m>
                          <a:endParaRPr lang="en-US" dirty="0"/>
                        </a:p>
                      </a:txBody>
                      <a:tcPr>
                        <a:solidFill>
                          <a:schemeClr val="tx1">
                            <a:lumMod val="75000"/>
                            <a:lumOff val="25000"/>
                          </a:schemeClr>
                        </a:solidFill>
                      </a:tcPr>
                    </a:tc>
                    <a:tc>
                      <a:txBody>
                        <a:bodyPr/>
                        <a:lstStyle/>
                        <a:p>
                          <a:pPr algn="ctr"/>
                          <a:r>
                            <a:rPr lang="mr-IN" dirty="0"/>
                            <a:t>…</a:t>
                          </a:r>
                          <a:endParaRPr lang="en-US" dirty="0"/>
                        </a:p>
                      </a:txBody>
                      <a:tcPr>
                        <a:solidFill>
                          <a:schemeClr val="tx1">
                            <a:lumMod val="75000"/>
                            <a:lumOff val="25000"/>
                          </a:schemeClr>
                        </a:solidFill>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charset="0"/>
                                      </a:rPr>
                                      <m:t>𝝀</m:t>
                                    </m:r>
                                  </m:e>
                                  <m:sub>
                                    <m:r>
                                      <a:rPr lang="en-US" smtClean="0">
                                        <a:latin typeface="Cambria Math" charset="0"/>
                                      </a:rPr>
                                      <m:t>𝒏</m:t>
                                    </m:r>
                                  </m:sub>
                                </m:sSub>
                              </m:oMath>
                            </m:oMathPara>
                          </a14:m>
                          <a:endParaRPr lang="en-US" dirty="0"/>
                        </a:p>
                      </a:txBody>
                      <a:tcPr>
                        <a:solidFill>
                          <a:schemeClr val="tx1">
                            <a:lumMod val="75000"/>
                            <a:lumOff val="25000"/>
                          </a:schemeClr>
                        </a:solidFill>
                      </a:tcPr>
                    </a:tc>
                    <a:extLst>
                      <a:ext uri="{0D108BD9-81ED-4DB2-BD59-A6C34878D82A}">
                        <a16:rowId xmlns:a16="http://schemas.microsoft.com/office/drawing/2014/main" val="10000"/>
                      </a:ext>
                    </a:extLst>
                  </a:tr>
                  <a:tr h="354419">
                    <a:tc>
                      <a:txBody>
                        <a:bodyPr/>
                        <a:lstStyle/>
                        <a:p>
                          <a:pPr/>
                          <a14:m>
                            <m:oMathPara xmlns:m="http://schemas.openxmlformats.org/officeDocument/2006/math">
                              <m:oMathParaPr>
                                <m:jc m:val="centerGroup"/>
                              </m:oMathParaPr>
                              <m:oMath xmlns:m="http://schemas.openxmlformats.org/officeDocument/2006/math">
                                <m:sSub>
                                  <m:sSubPr>
                                    <m:ctrlPr>
                                      <a:rPr lang="en-US" b="1" i="1" smtClean="0">
                                        <a:solidFill>
                                          <a:srgbClr val="FFC000"/>
                                        </a:solidFill>
                                        <a:latin typeface="Cambria Math" panose="02040503050406030204" pitchFamily="18" charset="0"/>
                                      </a:rPr>
                                    </m:ctrlPr>
                                  </m:sSubPr>
                                  <m:e>
                                    <m:r>
                                      <a:rPr lang="en-US" b="1" i="1" smtClean="0">
                                        <a:solidFill>
                                          <a:srgbClr val="FFC000"/>
                                        </a:solidFill>
                                        <a:latin typeface="Cambria Math" charset="0"/>
                                      </a:rPr>
                                      <m:t>𝒌</m:t>
                                    </m:r>
                                  </m:e>
                                  <m:sub>
                                    <m:r>
                                      <a:rPr lang="en-US" b="1" i="1" smtClean="0">
                                        <a:solidFill>
                                          <a:srgbClr val="FFC000"/>
                                        </a:solidFill>
                                        <a:latin typeface="Cambria Math" charset="0"/>
                                      </a:rPr>
                                      <m:t>𝟏</m:t>
                                    </m:r>
                                  </m:sub>
                                </m:sSub>
                              </m:oMath>
                            </m:oMathPara>
                          </a14:m>
                          <a:endParaRPr lang="en-US" b="1" i="1" dirty="0">
                            <a:solidFill>
                              <a:schemeClr val="bg1"/>
                            </a:solidFill>
                          </a:endParaRPr>
                        </a:p>
                      </a:txBody>
                      <a:tcPr>
                        <a:solidFill>
                          <a:schemeClr val="tx1">
                            <a:lumMod val="75000"/>
                            <a:lumOff val="25000"/>
                          </a:schemeClr>
                        </a:solidFill>
                      </a:tcPr>
                    </a:tc>
                    <a:tc>
                      <a:txBody>
                        <a:bodyPr/>
                        <a:lstStyle/>
                        <a:p>
                          <a:pPr/>
                          <a14:m>
                            <m:oMathPara xmlns:m="http://schemas.openxmlformats.org/officeDocument/2006/math">
                              <m:oMathParaPr>
                                <m:jc m:val="centerGroup"/>
                              </m:oMathParaPr>
                              <m:oMath xmlns:m="http://schemas.openxmlformats.org/officeDocument/2006/math">
                                <m:sSub>
                                  <m:sSubPr>
                                    <m:ctrlPr>
                                      <a:rPr lang="en-US" b="1" i="1" smtClean="0">
                                        <a:solidFill>
                                          <a:schemeClr val="tx1">
                                            <a:lumMod val="75000"/>
                                            <a:lumOff val="25000"/>
                                          </a:schemeClr>
                                        </a:solidFill>
                                        <a:latin typeface="Cambria Math" panose="02040503050406030204" pitchFamily="18" charset="0"/>
                                      </a:rPr>
                                    </m:ctrlPr>
                                  </m:sSubPr>
                                  <m:e>
                                    <m:r>
                                      <a:rPr lang="en-US" b="1" i="1" smtClean="0">
                                        <a:solidFill>
                                          <a:schemeClr val="tx1">
                                            <a:lumMod val="75000"/>
                                            <a:lumOff val="25000"/>
                                          </a:schemeClr>
                                        </a:solidFill>
                                        <a:latin typeface="Cambria Math" charset="0"/>
                                      </a:rPr>
                                      <m:t>𝑳</m:t>
                                    </m:r>
                                  </m:e>
                                  <m:sub>
                                    <m:r>
                                      <a:rPr lang="en-US" b="1" i="1" smtClean="0">
                                        <a:solidFill>
                                          <a:schemeClr val="tx1">
                                            <a:lumMod val="75000"/>
                                            <a:lumOff val="25000"/>
                                          </a:schemeClr>
                                        </a:solidFill>
                                        <a:latin typeface="Cambria Math" charset="0"/>
                                      </a:rPr>
                                      <m:t>𝟏𝟏</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b="1" i="1" smtClean="0">
                                        <a:solidFill>
                                          <a:schemeClr val="tx1">
                                            <a:lumMod val="75000"/>
                                            <a:lumOff val="25000"/>
                                          </a:schemeClr>
                                        </a:solidFill>
                                        <a:latin typeface="Cambria Math" panose="02040503050406030204" pitchFamily="18" charset="0"/>
                                      </a:rPr>
                                    </m:ctrlPr>
                                  </m:sSubPr>
                                  <m:e>
                                    <m:r>
                                      <a:rPr lang="en-US" b="1" i="1" smtClean="0">
                                        <a:solidFill>
                                          <a:schemeClr val="tx1">
                                            <a:lumMod val="75000"/>
                                            <a:lumOff val="25000"/>
                                          </a:schemeClr>
                                        </a:solidFill>
                                        <a:latin typeface="Cambria Math" charset="0"/>
                                      </a:rPr>
                                      <m:t>𝑳</m:t>
                                    </m:r>
                                  </m:e>
                                  <m:sub>
                                    <m:r>
                                      <a:rPr lang="en-US" b="1" i="1" smtClean="0">
                                        <a:solidFill>
                                          <a:schemeClr val="tx1">
                                            <a:lumMod val="75000"/>
                                            <a:lumOff val="25000"/>
                                          </a:schemeClr>
                                        </a:solidFill>
                                        <a:latin typeface="Cambria Math" charset="0"/>
                                      </a:rPr>
                                      <m:t>𝟏𝟐</m:t>
                                    </m:r>
                                  </m:sub>
                                </m:sSub>
                              </m:oMath>
                            </m:oMathPara>
                          </a14:m>
                          <a:endParaRPr lang="en-US" dirty="0"/>
                        </a:p>
                      </a:txBody>
                      <a:tcPr/>
                    </a:tc>
                    <a:tc>
                      <a:txBody>
                        <a:bodyPr/>
                        <a:lstStyle/>
                        <a:p>
                          <a:r>
                            <a:rPr lang="en-US" dirty="0"/>
                            <a:t>..</a:t>
                          </a:r>
                        </a:p>
                      </a:txBody>
                      <a:tcPr/>
                    </a:tc>
                    <a:tc>
                      <a:txBody>
                        <a:bodyPr/>
                        <a:lstStyle/>
                        <a:p>
                          <a:r>
                            <a:rPr lang="mr-IN" dirty="0"/>
                            <a:t>…</a:t>
                          </a:r>
                          <a:endParaRPr lang="en-US" dirty="0"/>
                        </a:p>
                      </a:txBody>
                      <a:tcPr/>
                    </a:tc>
                    <a:extLst>
                      <a:ext uri="{0D108BD9-81ED-4DB2-BD59-A6C34878D82A}">
                        <a16:rowId xmlns:a16="http://schemas.microsoft.com/office/drawing/2014/main" val="10001"/>
                      </a:ext>
                    </a:extLst>
                  </a:tr>
                  <a:tr h="354419">
                    <a:tc>
                      <a:txBody>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bg1"/>
                                        </a:solidFill>
                                        <a:latin typeface="Cambria Math" panose="02040503050406030204" pitchFamily="18" charset="0"/>
                                      </a:rPr>
                                    </m:ctrlPr>
                                  </m:sSubPr>
                                  <m:e>
                                    <m:r>
                                      <a:rPr lang="en-US" smtClean="0">
                                        <a:solidFill>
                                          <a:schemeClr val="bg1"/>
                                        </a:solidFill>
                                        <a:latin typeface="Cambria Math" charset="0"/>
                                      </a:rPr>
                                      <m:t>𝑘</m:t>
                                    </m:r>
                                  </m:e>
                                  <m:sub>
                                    <m:r>
                                      <a:rPr lang="en-US" smtClean="0">
                                        <a:solidFill>
                                          <a:schemeClr val="bg1"/>
                                        </a:solidFill>
                                        <a:latin typeface="Cambria Math" charset="0"/>
                                      </a:rPr>
                                      <m:t>2</m:t>
                                    </m:r>
                                  </m:sub>
                                </m:sSub>
                              </m:oMath>
                            </m:oMathPara>
                          </a14:m>
                          <a:endParaRPr lang="en-US" dirty="0">
                            <a:solidFill>
                              <a:schemeClr val="bg1"/>
                            </a:solidFill>
                          </a:endParaRPr>
                        </a:p>
                      </a:txBody>
                      <a:tcPr>
                        <a:solidFill>
                          <a:schemeClr val="tx1">
                            <a:lumMod val="75000"/>
                            <a:lumOff val="25000"/>
                          </a:schemeClr>
                        </a:solidFill>
                      </a:tcPr>
                    </a:tc>
                    <a:tc>
                      <a:txBody>
                        <a:bodyPr/>
                        <a:lstStyle/>
                        <a:p>
                          <a:pPr/>
                          <a14:m>
                            <m:oMathPara xmlns:m="http://schemas.openxmlformats.org/officeDocument/2006/math">
                              <m:oMathParaPr>
                                <m:jc m:val="centerGroup"/>
                              </m:oMathParaPr>
                              <m:oMath xmlns:m="http://schemas.openxmlformats.org/officeDocument/2006/math">
                                <m:sSub>
                                  <m:sSubPr>
                                    <m:ctrlPr>
                                      <a:rPr lang="en-US" b="1" i="1" smtClean="0">
                                        <a:solidFill>
                                          <a:schemeClr val="tx1">
                                            <a:lumMod val="75000"/>
                                            <a:lumOff val="25000"/>
                                          </a:schemeClr>
                                        </a:solidFill>
                                        <a:latin typeface="Cambria Math" panose="02040503050406030204" pitchFamily="18" charset="0"/>
                                      </a:rPr>
                                    </m:ctrlPr>
                                  </m:sSubPr>
                                  <m:e>
                                    <m:r>
                                      <a:rPr lang="en-US" b="1" i="1" smtClean="0">
                                        <a:solidFill>
                                          <a:schemeClr val="tx1">
                                            <a:lumMod val="75000"/>
                                            <a:lumOff val="25000"/>
                                          </a:schemeClr>
                                        </a:solidFill>
                                        <a:latin typeface="Cambria Math" charset="0"/>
                                      </a:rPr>
                                      <m:t>𝑳</m:t>
                                    </m:r>
                                  </m:e>
                                  <m:sub>
                                    <m:r>
                                      <a:rPr lang="en-US" b="1" i="1" smtClean="0">
                                        <a:solidFill>
                                          <a:schemeClr val="tx1">
                                            <a:lumMod val="75000"/>
                                            <a:lumOff val="25000"/>
                                          </a:schemeClr>
                                        </a:solidFill>
                                        <a:latin typeface="Cambria Math" charset="0"/>
                                      </a:rPr>
                                      <m:t>𝟐𝟏</m:t>
                                    </m:r>
                                  </m:sub>
                                </m:sSub>
                              </m:oMath>
                            </m:oMathPara>
                          </a14:m>
                          <a:endParaRPr lang="en-US" dirty="0"/>
                        </a:p>
                      </a:txBody>
                      <a:tcPr/>
                    </a:tc>
                    <a:tc>
                      <a:txBody>
                        <a:bodyPr/>
                        <a:lstStyle/>
                        <a:p>
                          <a:r>
                            <a:rPr lang="mr-IN" dirty="0"/>
                            <a:t>…</a:t>
                          </a:r>
                          <a:endParaRPr lang="en-US" dirty="0"/>
                        </a:p>
                      </a:txBody>
                      <a:tcPr/>
                    </a:tc>
                    <a:tc>
                      <a:txBody>
                        <a:bodyPr/>
                        <a:lstStyle/>
                        <a:p>
                          <a:r>
                            <a:rPr lang="en-US" dirty="0"/>
                            <a:t>..</a:t>
                          </a:r>
                        </a:p>
                      </a:txBody>
                      <a:tcPr/>
                    </a:tc>
                    <a:tc>
                      <a:txBody>
                        <a:bodyPr/>
                        <a:lstStyle/>
                        <a:p>
                          <a:r>
                            <a:rPr lang="mr-IN" dirty="0"/>
                            <a:t>…</a:t>
                          </a:r>
                          <a:endParaRPr lang="en-US" dirty="0"/>
                        </a:p>
                      </a:txBody>
                      <a:tcPr/>
                    </a:tc>
                    <a:extLst>
                      <a:ext uri="{0D108BD9-81ED-4DB2-BD59-A6C34878D82A}">
                        <a16:rowId xmlns:a16="http://schemas.microsoft.com/office/drawing/2014/main" val="10002"/>
                      </a:ext>
                    </a:extLst>
                  </a:tr>
                  <a:tr h="354419">
                    <a:tc>
                      <a:txBody>
                        <a:bodyPr/>
                        <a:lstStyle/>
                        <a:p>
                          <a:pPr algn="ctr"/>
                          <a:r>
                            <a:rPr lang="mr-IN" dirty="0">
                              <a:solidFill>
                                <a:schemeClr val="bg1"/>
                              </a:solidFill>
                            </a:rPr>
                            <a:t>…</a:t>
                          </a:r>
                          <a:r>
                            <a:rPr lang="en-US" dirty="0">
                              <a:solidFill>
                                <a:schemeClr val="bg1"/>
                              </a:solidFill>
                            </a:rPr>
                            <a:t> </a:t>
                          </a:r>
                        </a:p>
                      </a:txBody>
                      <a:tcPr>
                        <a:solidFill>
                          <a:schemeClr val="tx1">
                            <a:lumMod val="75000"/>
                            <a:lumOff val="25000"/>
                          </a:schemeClr>
                        </a:solidFill>
                      </a:tcPr>
                    </a:tc>
                    <a:tc>
                      <a:txBody>
                        <a:bodyPr/>
                        <a:lstStyle/>
                        <a:p>
                          <a:r>
                            <a:rPr lang="en-US" dirty="0"/>
                            <a:t>..</a:t>
                          </a:r>
                        </a:p>
                      </a:txBody>
                      <a:tcPr/>
                    </a:tc>
                    <a:tc>
                      <a:txBody>
                        <a:bodyPr/>
                        <a:lstStyle/>
                        <a:p>
                          <a:r>
                            <a:rPr lang="mr-IN" dirty="0"/>
                            <a:t>…</a:t>
                          </a:r>
                          <a:endParaRPr lang="en-US" dirty="0"/>
                        </a:p>
                      </a:txBody>
                      <a:tcPr/>
                    </a:tc>
                    <a:tc>
                      <a:txBody>
                        <a:bodyPr/>
                        <a:lstStyle/>
                        <a:p>
                          <a:r>
                            <a:rPr lang="en-US" dirty="0"/>
                            <a:t>..</a:t>
                          </a:r>
                        </a:p>
                      </a:txBody>
                      <a:tcPr/>
                    </a:tc>
                    <a:tc>
                      <a:txBody>
                        <a:bodyPr/>
                        <a:lstStyle/>
                        <a:p>
                          <a:r>
                            <a:rPr lang="mr-IN" dirty="0"/>
                            <a:t>…</a:t>
                          </a:r>
                          <a:endParaRPr lang="en-US" dirty="0"/>
                        </a:p>
                      </a:txBody>
                      <a:tcPr/>
                    </a:tc>
                    <a:extLst>
                      <a:ext uri="{0D108BD9-81ED-4DB2-BD59-A6C34878D82A}">
                        <a16:rowId xmlns:a16="http://schemas.microsoft.com/office/drawing/2014/main" val="10003"/>
                      </a:ext>
                    </a:extLst>
                  </a:tr>
                  <a:tr h="354419">
                    <a:tc>
                      <a:txBody>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bg1"/>
                                        </a:solidFill>
                                        <a:latin typeface="Cambria Math" panose="02040503050406030204" pitchFamily="18" charset="0"/>
                                      </a:rPr>
                                    </m:ctrlPr>
                                  </m:sSubPr>
                                  <m:e>
                                    <m:r>
                                      <a:rPr lang="en-US" smtClean="0">
                                        <a:solidFill>
                                          <a:schemeClr val="bg1"/>
                                        </a:solidFill>
                                        <a:latin typeface="Cambria Math" charset="0"/>
                                      </a:rPr>
                                      <m:t>𝑘</m:t>
                                    </m:r>
                                  </m:e>
                                  <m:sub>
                                    <m:r>
                                      <a:rPr lang="en-US" smtClean="0">
                                        <a:solidFill>
                                          <a:schemeClr val="bg1"/>
                                        </a:solidFill>
                                        <a:latin typeface="Cambria Math" charset="0"/>
                                      </a:rPr>
                                      <m:t>𝑛</m:t>
                                    </m:r>
                                  </m:sub>
                                </m:sSub>
                              </m:oMath>
                            </m:oMathPara>
                          </a14:m>
                          <a:endParaRPr lang="en-US" dirty="0">
                            <a:solidFill>
                              <a:schemeClr val="bg1"/>
                            </a:solidFill>
                          </a:endParaRPr>
                        </a:p>
                      </a:txBody>
                      <a:tcPr>
                        <a:solidFill>
                          <a:schemeClr val="tx1">
                            <a:lumMod val="75000"/>
                            <a:lumOff val="25000"/>
                          </a:schemeClr>
                        </a:solidFill>
                      </a:tcPr>
                    </a:tc>
                    <a:tc>
                      <a:txBody>
                        <a:bodyPr/>
                        <a:lstStyle/>
                        <a:p>
                          <a:r>
                            <a:rPr lang="mr-IN" dirty="0"/>
                            <a:t>…</a:t>
                          </a:r>
                          <a:endParaRPr lang="en-US" dirty="0"/>
                        </a:p>
                      </a:txBody>
                      <a:tcPr/>
                    </a:tc>
                    <a:tc>
                      <a:txBody>
                        <a:bodyPr/>
                        <a:lstStyle/>
                        <a:p>
                          <a:r>
                            <a:rPr lang="mr-IN" dirty="0"/>
                            <a:t>…</a:t>
                          </a:r>
                          <a:endParaRPr lang="en-US" dirty="0"/>
                        </a:p>
                      </a:txBody>
                      <a:tcPr/>
                    </a:tc>
                    <a:tc>
                      <a:txBody>
                        <a:bodyPr/>
                        <a:lstStyle/>
                        <a:p>
                          <a:r>
                            <a:rPr lang="mr-IN" dirty="0"/>
                            <a:t>…</a:t>
                          </a:r>
                          <a:endParaRPr lang="en-US" dirty="0"/>
                        </a:p>
                      </a:txBody>
                      <a:tcPr/>
                    </a:tc>
                    <a:tc>
                      <a:txBody>
                        <a:bodyPr/>
                        <a:lstStyle/>
                        <a:p>
                          <a:r>
                            <a:rPr lang="mr-IN" dirty="0"/>
                            <a:t>…</a:t>
                          </a:r>
                          <a:endParaRPr lang="en-US" dirty="0"/>
                        </a:p>
                      </a:txBody>
                      <a:tcPr/>
                    </a:tc>
                    <a:extLst>
                      <a:ext uri="{0D108BD9-81ED-4DB2-BD59-A6C34878D82A}">
                        <a16:rowId xmlns:a16="http://schemas.microsoft.com/office/drawing/2014/main" val="10004"/>
                      </a:ext>
                    </a:extLst>
                  </a:tr>
                  <a:tr h="354419">
                    <a:tc>
                      <a:txBody>
                        <a:bodyPr/>
                        <a:lstStyle/>
                        <a:p>
                          <a:r>
                            <a:rPr lang="en-US" dirty="0">
                              <a:solidFill>
                                <a:schemeClr val="bg1"/>
                              </a:solidFill>
                            </a:rPr>
                            <a:t>E[]</a:t>
                          </a:r>
                        </a:p>
                      </a:txBody>
                      <a:tcPr>
                        <a:solidFill>
                          <a:schemeClr val="tx1">
                            <a:lumMod val="75000"/>
                            <a:lumOff val="25000"/>
                          </a:schemeClr>
                        </a:solidFill>
                      </a:tcPr>
                    </a:tc>
                    <a:tc>
                      <a:txBody>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charset="0"/>
                                          </a:rPr>
                                          <m:t>𝐿</m:t>
                                        </m:r>
                                      </m:e>
                                    </m:acc>
                                  </m:e>
                                  <m:sub>
                                    <m:r>
                                      <a:rPr lang="en-US" b="0" i="1" smtClean="0">
                                        <a:latin typeface="Cambria Math" charset="0"/>
                                      </a:rPr>
                                      <m:t>1</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charset="0"/>
                                          </a:rPr>
                                          <m:t>𝐿</m:t>
                                        </m:r>
                                      </m:e>
                                    </m:acc>
                                  </m:e>
                                  <m:sub>
                                    <m:r>
                                      <a:rPr lang="en-US" b="0" i="1" smtClean="0">
                                        <a:latin typeface="Cambria Math" charset="0"/>
                                      </a:rPr>
                                      <m:t>2</m:t>
                                    </m:r>
                                  </m:sub>
                                </m:sSub>
                              </m:oMath>
                            </m:oMathPara>
                          </a14:m>
                          <a:endParaRPr lang="en-US" dirty="0"/>
                        </a:p>
                      </a:txBody>
                      <a:tcPr/>
                    </a:tc>
                    <a:tc>
                      <a:txBody>
                        <a:bodyPr/>
                        <a:lstStyle/>
                        <a:p>
                          <a:r>
                            <a:rPr lang="mr-IN" dirty="0"/>
                            <a:t>…</a:t>
                          </a:r>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charset="0"/>
                                          </a:rPr>
                                          <m:t>𝐿</m:t>
                                        </m:r>
                                      </m:e>
                                    </m:acc>
                                  </m:e>
                                  <m:sub>
                                    <m:r>
                                      <a:rPr lang="en-US" b="0" i="1" smtClean="0">
                                        <a:latin typeface="Cambria Math" charset="0"/>
                                      </a:rPr>
                                      <m:t>𝑛</m:t>
                                    </m:r>
                                  </m:sub>
                                </m:sSub>
                              </m:oMath>
                            </m:oMathPara>
                          </a14:m>
                          <a:endParaRPr lang="en-US" dirty="0"/>
                        </a:p>
                      </a:txBody>
                      <a:tcPr/>
                    </a:tc>
                    <a:extLst>
                      <a:ext uri="{0D108BD9-81ED-4DB2-BD59-A6C34878D82A}">
                        <a16:rowId xmlns:a16="http://schemas.microsoft.com/office/drawing/2014/main" val="10005"/>
                      </a:ext>
                    </a:extLst>
                  </a:tr>
                </a:tbl>
              </a:graphicData>
            </a:graphic>
          </p:graphicFrame>
        </mc:Choice>
        <mc:Fallback xmlns="">
          <p:graphicFrame>
            <p:nvGraphicFramePr>
              <p:cNvPr id="12" name="Table 11"/>
              <p:cNvGraphicFramePr>
                <a:graphicFrameLocks noGrp="1"/>
              </p:cNvGraphicFramePr>
              <p:nvPr>
                <p:extLst>
                  <p:ext uri="{D42A27DB-BD31-4B8C-83A1-F6EECF244321}">
                    <p14:modId xmlns:p14="http://schemas.microsoft.com/office/powerpoint/2010/main" val="235106570"/>
                  </p:ext>
                </p:extLst>
              </p:nvPr>
            </p:nvGraphicFramePr>
            <p:xfrm>
              <a:off x="9205679" y="53905"/>
              <a:ext cx="2882900" cy="2194560"/>
            </p:xfrm>
            <a:graphic>
              <a:graphicData uri="http://schemas.openxmlformats.org/drawingml/2006/table">
                <a:tbl>
                  <a:tblPr firstRow="1" bandRow="1">
                    <a:tableStyleId>{793D81CF-94F2-401A-BA57-92F5A7B2D0C5}</a:tableStyleId>
                  </a:tblPr>
                  <a:tblGrid>
                    <a:gridCol w="576580"/>
                    <a:gridCol w="576580"/>
                    <a:gridCol w="576580"/>
                    <a:gridCol w="576580"/>
                    <a:gridCol w="576580"/>
                  </a:tblGrid>
                  <a:tr h="365760">
                    <a:tc>
                      <a:txBody>
                        <a:bodyPr/>
                        <a:lstStyle/>
                        <a:p>
                          <a:endParaRPr lang="en-US" dirty="0"/>
                        </a:p>
                      </a:txBody>
                      <a:tcPr>
                        <a:solidFill>
                          <a:schemeClr val="tx1">
                            <a:lumMod val="75000"/>
                            <a:lumOff val="25000"/>
                          </a:schemeClr>
                        </a:solidFill>
                      </a:tcPr>
                    </a:tc>
                    <a:tc>
                      <a:txBody>
                        <a:bodyPr/>
                        <a:lstStyle/>
                        <a:p>
                          <a:endParaRPr lang="en-US"/>
                        </a:p>
                      </a:txBody>
                      <a:tcPr>
                        <a:blipFill rotWithShape="0">
                          <a:blip r:embed="rId9"/>
                          <a:stretch>
                            <a:fillRect l="-101053" t="-8333" r="-301053" b="-528333"/>
                          </a:stretch>
                        </a:blipFill>
                      </a:tcPr>
                    </a:tc>
                    <a:tc>
                      <a:txBody>
                        <a:bodyPr/>
                        <a:lstStyle/>
                        <a:p>
                          <a:endParaRPr lang="en-US"/>
                        </a:p>
                      </a:txBody>
                      <a:tcPr>
                        <a:blipFill rotWithShape="0">
                          <a:blip r:embed="rId9"/>
                          <a:stretch>
                            <a:fillRect l="-203191" t="-8333" r="-204255" b="-528333"/>
                          </a:stretch>
                        </a:blipFill>
                      </a:tcPr>
                    </a:tc>
                    <a:tc>
                      <a:txBody>
                        <a:bodyPr/>
                        <a:lstStyle/>
                        <a:p>
                          <a:pPr algn="ctr"/>
                          <a:r>
                            <a:rPr lang="mr-IN" dirty="0" smtClean="0"/>
                            <a:t>…</a:t>
                          </a:r>
                          <a:endParaRPr lang="en-US" dirty="0"/>
                        </a:p>
                      </a:txBody>
                      <a:tcPr>
                        <a:solidFill>
                          <a:schemeClr val="tx1">
                            <a:lumMod val="75000"/>
                            <a:lumOff val="25000"/>
                          </a:schemeClr>
                        </a:solidFill>
                      </a:tcPr>
                    </a:tc>
                    <a:tc>
                      <a:txBody>
                        <a:bodyPr/>
                        <a:lstStyle/>
                        <a:p>
                          <a:endParaRPr lang="en-US"/>
                        </a:p>
                      </a:txBody>
                      <a:tcPr>
                        <a:blipFill rotWithShape="0">
                          <a:blip r:embed="rId9"/>
                          <a:stretch>
                            <a:fillRect l="-400000" t="-8333" r="-2105" b="-528333"/>
                          </a:stretch>
                        </a:blipFill>
                      </a:tcPr>
                    </a:tc>
                  </a:tr>
                  <a:tr h="365760">
                    <a:tc>
                      <a:txBody>
                        <a:bodyPr/>
                        <a:lstStyle/>
                        <a:p>
                          <a:endParaRPr lang="en-US"/>
                        </a:p>
                      </a:txBody>
                      <a:tcPr>
                        <a:blipFill rotWithShape="0">
                          <a:blip r:embed="rId9"/>
                          <a:stretch>
                            <a:fillRect l="-1053" t="-108333" r="-401053" b="-428333"/>
                          </a:stretch>
                        </a:blipFill>
                      </a:tcPr>
                    </a:tc>
                    <a:tc>
                      <a:txBody>
                        <a:bodyPr/>
                        <a:lstStyle/>
                        <a:p>
                          <a:endParaRPr lang="en-US"/>
                        </a:p>
                      </a:txBody>
                      <a:tcPr>
                        <a:blipFill rotWithShape="0">
                          <a:blip r:embed="rId9"/>
                          <a:stretch>
                            <a:fillRect l="-101053" t="-108333" r="-301053" b="-428333"/>
                          </a:stretch>
                        </a:blipFill>
                      </a:tcPr>
                    </a:tc>
                    <a:tc>
                      <a:txBody>
                        <a:bodyPr/>
                        <a:lstStyle/>
                        <a:p>
                          <a:endParaRPr lang="en-US"/>
                        </a:p>
                      </a:txBody>
                      <a:tcPr>
                        <a:blipFill rotWithShape="0">
                          <a:blip r:embed="rId9"/>
                          <a:stretch>
                            <a:fillRect l="-203191" t="-108333" r="-204255" b="-428333"/>
                          </a:stretch>
                        </a:blipFill>
                      </a:tcPr>
                    </a:tc>
                    <a:tc>
                      <a:txBody>
                        <a:bodyPr/>
                        <a:lstStyle/>
                        <a:p>
                          <a:r>
                            <a:rPr lang="en-US" dirty="0" smtClean="0"/>
                            <a:t>..</a:t>
                          </a:r>
                          <a:endParaRPr lang="en-US" dirty="0"/>
                        </a:p>
                      </a:txBody>
                      <a:tcPr/>
                    </a:tc>
                    <a:tc>
                      <a:txBody>
                        <a:bodyPr/>
                        <a:lstStyle/>
                        <a:p>
                          <a:r>
                            <a:rPr lang="mr-IN" dirty="0" smtClean="0"/>
                            <a:t>…</a:t>
                          </a:r>
                          <a:endParaRPr lang="en-US" dirty="0"/>
                        </a:p>
                      </a:txBody>
                      <a:tcPr/>
                    </a:tc>
                  </a:tr>
                  <a:tr h="365760">
                    <a:tc>
                      <a:txBody>
                        <a:bodyPr/>
                        <a:lstStyle/>
                        <a:p>
                          <a:endParaRPr lang="en-US"/>
                        </a:p>
                      </a:txBody>
                      <a:tcPr>
                        <a:blipFill rotWithShape="0">
                          <a:blip r:embed="rId9"/>
                          <a:stretch>
                            <a:fillRect l="-1053" t="-204918" r="-401053" b="-321311"/>
                          </a:stretch>
                        </a:blipFill>
                      </a:tcPr>
                    </a:tc>
                    <a:tc>
                      <a:txBody>
                        <a:bodyPr/>
                        <a:lstStyle/>
                        <a:p>
                          <a:endParaRPr lang="en-US"/>
                        </a:p>
                      </a:txBody>
                      <a:tcPr>
                        <a:blipFill rotWithShape="0">
                          <a:blip r:embed="rId9"/>
                          <a:stretch>
                            <a:fillRect l="-101053" t="-204918" r="-301053" b="-321311"/>
                          </a:stretch>
                        </a:blipFill>
                      </a:tcPr>
                    </a:tc>
                    <a:tc>
                      <a:txBody>
                        <a:bodyPr/>
                        <a:lstStyle/>
                        <a:p>
                          <a:r>
                            <a:rPr lang="mr-IN" dirty="0" smtClean="0"/>
                            <a:t>…</a:t>
                          </a:r>
                          <a:endParaRPr lang="en-US" dirty="0"/>
                        </a:p>
                      </a:txBody>
                      <a:tcPr/>
                    </a:tc>
                    <a:tc>
                      <a:txBody>
                        <a:bodyPr/>
                        <a:lstStyle/>
                        <a:p>
                          <a:r>
                            <a:rPr lang="en-US" dirty="0" smtClean="0"/>
                            <a:t>..</a:t>
                          </a:r>
                          <a:endParaRPr lang="en-US" dirty="0"/>
                        </a:p>
                      </a:txBody>
                      <a:tcPr/>
                    </a:tc>
                    <a:tc>
                      <a:txBody>
                        <a:bodyPr/>
                        <a:lstStyle/>
                        <a:p>
                          <a:r>
                            <a:rPr lang="mr-IN" dirty="0" smtClean="0"/>
                            <a:t>…</a:t>
                          </a:r>
                          <a:endParaRPr lang="en-US" dirty="0"/>
                        </a:p>
                      </a:txBody>
                      <a:tcPr/>
                    </a:tc>
                  </a:tr>
                  <a:tr h="365760">
                    <a:tc>
                      <a:txBody>
                        <a:bodyPr/>
                        <a:lstStyle/>
                        <a:p>
                          <a:pPr algn="ctr"/>
                          <a:r>
                            <a:rPr lang="mr-IN" dirty="0" smtClean="0">
                              <a:solidFill>
                                <a:schemeClr val="bg1"/>
                              </a:solidFill>
                            </a:rPr>
                            <a:t>…</a:t>
                          </a:r>
                          <a:r>
                            <a:rPr lang="en-US" dirty="0" smtClean="0">
                              <a:solidFill>
                                <a:schemeClr val="bg1"/>
                              </a:solidFill>
                            </a:rPr>
                            <a:t> </a:t>
                          </a:r>
                          <a:endParaRPr lang="en-US" dirty="0">
                            <a:solidFill>
                              <a:schemeClr val="bg1"/>
                            </a:solidFill>
                          </a:endParaRPr>
                        </a:p>
                      </a:txBody>
                      <a:tcPr>
                        <a:solidFill>
                          <a:schemeClr val="tx1">
                            <a:lumMod val="75000"/>
                            <a:lumOff val="25000"/>
                          </a:schemeClr>
                        </a:solidFill>
                      </a:tcPr>
                    </a:tc>
                    <a:tc>
                      <a:txBody>
                        <a:bodyPr/>
                        <a:lstStyle/>
                        <a:p>
                          <a:r>
                            <a:rPr lang="en-US" dirty="0" smtClean="0"/>
                            <a:t>..</a:t>
                          </a:r>
                          <a:endParaRPr lang="en-US" dirty="0"/>
                        </a:p>
                      </a:txBody>
                      <a:tcPr/>
                    </a:tc>
                    <a:tc>
                      <a:txBody>
                        <a:bodyPr/>
                        <a:lstStyle/>
                        <a:p>
                          <a:r>
                            <a:rPr lang="mr-IN" dirty="0" smtClean="0"/>
                            <a:t>…</a:t>
                          </a:r>
                          <a:endParaRPr lang="en-US" dirty="0"/>
                        </a:p>
                      </a:txBody>
                      <a:tcPr/>
                    </a:tc>
                    <a:tc>
                      <a:txBody>
                        <a:bodyPr/>
                        <a:lstStyle/>
                        <a:p>
                          <a:r>
                            <a:rPr lang="en-US" dirty="0" smtClean="0"/>
                            <a:t>..</a:t>
                          </a:r>
                          <a:endParaRPr lang="en-US" dirty="0"/>
                        </a:p>
                      </a:txBody>
                      <a:tcPr/>
                    </a:tc>
                    <a:tc>
                      <a:txBody>
                        <a:bodyPr/>
                        <a:lstStyle/>
                        <a:p>
                          <a:r>
                            <a:rPr lang="mr-IN" dirty="0" smtClean="0"/>
                            <a:t>…</a:t>
                          </a:r>
                          <a:endParaRPr lang="en-US" dirty="0"/>
                        </a:p>
                      </a:txBody>
                      <a:tcPr/>
                    </a:tc>
                  </a:tr>
                  <a:tr h="365760">
                    <a:tc>
                      <a:txBody>
                        <a:bodyPr/>
                        <a:lstStyle/>
                        <a:p>
                          <a:endParaRPr lang="en-US"/>
                        </a:p>
                      </a:txBody>
                      <a:tcPr>
                        <a:blipFill rotWithShape="0">
                          <a:blip r:embed="rId9"/>
                          <a:stretch>
                            <a:fillRect l="-1053" t="-410000" r="-401053" b="-126667"/>
                          </a:stretch>
                        </a:blipFill>
                      </a:tcPr>
                    </a:tc>
                    <a:tc>
                      <a:txBody>
                        <a:bodyPr/>
                        <a:lstStyle/>
                        <a:p>
                          <a:r>
                            <a:rPr lang="mr-IN" dirty="0" smtClean="0"/>
                            <a:t>…</a:t>
                          </a:r>
                          <a:endParaRPr lang="en-US" dirty="0"/>
                        </a:p>
                      </a:txBody>
                      <a:tcPr/>
                    </a:tc>
                    <a:tc>
                      <a:txBody>
                        <a:bodyPr/>
                        <a:lstStyle/>
                        <a:p>
                          <a:r>
                            <a:rPr lang="mr-IN" dirty="0" smtClean="0"/>
                            <a:t>…</a:t>
                          </a:r>
                          <a:endParaRPr lang="en-US" dirty="0"/>
                        </a:p>
                      </a:txBody>
                      <a:tcPr/>
                    </a:tc>
                    <a:tc>
                      <a:txBody>
                        <a:bodyPr/>
                        <a:lstStyle/>
                        <a:p>
                          <a:r>
                            <a:rPr lang="mr-IN" dirty="0" smtClean="0"/>
                            <a:t>…</a:t>
                          </a:r>
                          <a:endParaRPr lang="en-US" dirty="0"/>
                        </a:p>
                      </a:txBody>
                      <a:tcPr/>
                    </a:tc>
                    <a:tc>
                      <a:txBody>
                        <a:bodyPr/>
                        <a:lstStyle/>
                        <a:p>
                          <a:r>
                            <a:rPr lang="mr-IN" dirty="0" smtClean="0"/>
                            <a:t>…</a:t>
                          </a:r>
                          <a:endParaRPr lang="en-US" dirty="0"/>
                        </a:p>
                      </a:txBody>
                      <a:tcPr/>
                    </a:tc>
                  </a:tr>
                  <a:tr h="365760">
                    <a:tc>
                      <a:txBody>
                        <a:bodyPr/>
                        <a:lstStyle/>
                        <a:p>
                          <a:r>
                            <a:rPr lang="en-US" dirty="0" smtClean="0">
                              <a:solidFill>
                                <a:schemeClr val="bg1"/>
                              </a:solidFill>
                            </a:rPr>
                            <a:t>E[]</a:t>
                          </a:r>
                          <a:endParaRPr lang="en-US" dirty="0">
                            <a:solidFill>
                              <a:schemeClr val="bg1"/>
                            </a:solidFill>
                          </a:endParaRPr>
                        </a:p>
                      </a:txBody>
                      <a:tcPr>
                        <a:solidFill>
                          <a:schemeClr val="tx1">
                            <a:lumMod val="75000"/>
                            <a:lumOff val="25000"/>
                          </a:schemeClr>
                        </a:solidFill>
                      </a:tcPr>
                    </a:tc>
                    <a:tc>
                      <a:txBody>
                        <a:bodyPr/>
                        <a:lstStyle/>
                        <a:p>
                          <a:endParaRPr lang="en-US"/>
                        </a:p>
                      </a:txBody>
                      <a:tcPr>
                        <a:blipFill rotWithShape="0">
                          <a:blip r:embed="rId9"/>
                          <a:stretch>
                            <a:fillRect l="-101053" t="-510000" r="-301053" b="-26667"/>
                          </a:stretch>
                        </a:blipFill>
                      </a:tcPr>
                    </a:tc>
                    <a:tc>
                      <a:txBody>
                        <a:bodyPr/>
                        <a:lstStyle/>
                        <a:p>
                          <a:endParaRPr lang="en-US"/>
                        </a:p>
                      </a:txBody>
                      <a:tcPr>
                        <a:blipFill rotWithShape="0">
                          <a:blip r:embed="rId9"/>
                          <a:stretch>
                            <a:fillRect l="-203191" t="-510000" r="-204255" b="-26667"/>
                          </a:stretch>
                        </a:blipFill>
                      </a:tcPr>
                    </a:tc>
                    <a:tc>
                      <a:txBody>
                        <a:bodyPr/>
                        <a:lstStyle/>
                        <a:p>
                          <a:r>
                            <a:rPr lang="mr-IN" dirty="0" smtClean="0"/>
                            <a:t>…</a:t>
                          </a:r>
                          <a:endParaRPr lang="en-US" dirty="0"/>
                        </a:p>
                      </a:txBody>
                      <a:tcPr/>
                    </a:tc>
                    <a:tc>
                      <a:txBody>
                        <a:bodyPr/>
                        <a:lstStyle/>
                        <a:p>
                          <a:endParaRPr lang="en-US"/>
                        </a:p>
                      </a:txBody>
                      <a:tcPr>
                        <a:blipFill rotWithShape="0">
                          <a:blip r:embed="rId9"/>
                          <a:stretch>
                            <a:fillRect l="-400000" t="-510000" r="-2105" b="-26667"/>
                          </a:stretch>
                        </a:blipFill>
                      </a:tcPr>
                    </a:tc>
                  </a:tr>
                </a:tbl>
              </a:graphicData>
            </a:graphic>
          </p:graphicFrame>
        </mc:Fallback>
      </mc:AlternateContent>
    </p:spTree>
    <p:extLst>
      <p:ext uri="{BB962C8B-B14F-4D97-AF65-F5344CB8AC3E}">
        <p14:creationId xmlns:p14="http://schemas.microsoft.com/office/powerpoint/2010/main" val="2831190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xit" presetSubtype="0" fill="hold" nodeType="withEffect">
                                  <p:stCondLst>
                                    <p:cond delay="0"/>
                                  </p:stCondLst>
                                  <p:childTnLst>
                                    <p:set>
                                      <p:cBhvr>
                                        <p:cTn id="20" dur="1" fill="hold">
                                          <p:stCondLst>
                                            <p:cond delay="0"/>
                                          </p:stCondLst>
                                        </p:cTn>
                                        <p:tgtEl>
                                          <p:spTgt spid="5"/>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
                                        </p:tgtEl>
                                        <p:attrNameLst>
                                          <p:attrName>style.visibility</p:attrName>
                                        </p:attrNameLst>
                                      </p:cBhvr>
                                      <p:to>
                                        <p:strVal val="visible"/>
                                      </p:to>
                                    </p:set>
                                  </p:childTnLst>
                                </p:cTn>
                              </p:par>
                              <p:par>
                                <p:cTn id="27" presetID="1" presetClass="exit" presetSubtype="0" fill="hold" nodeType="withEffect">
                                  <p:stCondLst>
                                    <p:cond delay="0"/>
                                  </p:stCondLst>
                                  <p:childTnLst>
                                    <p:set>
                                      <p:cBhvr>
                                        <p:cTn id="28" dur="1" fill="hold">
                                          <p:stCondLst>
                                            <p:cond delay="0"/>
                                          </p:stCondLst>
                                        </p:cTn>
                                        <p:tgtEl>
                                          <p:spTgt spid="6"/>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8"/>
                                        </p:tgtEl>
                                        <p:attrNameLst>
                                          <p:attrName>style.visibility</p:attrName>
                                        </p:attrNameLst>
                                      </p:cBhvr>
                                      <p:to>
                                        <p:strVal val="visible"/>
                                      </p:to>
                                    </p:set>
                                  </p:childTnLst>
                                </p:cTn>
                              </p:par>
                              <p:par>
                                <p:cTn id="39" presetID="1" presetClass="exit" presetSubtype="0" fill="hold" nodeType="withEffect">
                                  <p:stCondLst>
                                    <p:cond delay="0"/>
                                  </p:stCondLst>
                                  <p:childTnLst>
                                    <p:set>
                                      <p:cBhvr>
                                        <p:cTn id="40" dur="1" fill="hold">
                                          <p:stCondLst>
                                            <p:cond delay="0"/>
                                          </p:stCondLst>
                                        </p:cTn>
                                        <p:tgtEl>
                                          <p:spTgt spid="7"/>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
                                            <p:txEl>
                                              <p:pRg st="6" end="6"/>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9"/>
                                        </p:tgtEl>
                                        <p:attrNameLst>
                                          <p:attrName>style.visibility</p:attrName>
                                        </p:attrNameLst>
                                      </p:cBhvr>
                                      <p:to>
                                        <p:strVal val="visible"/>
                                      </p:to>
                                    </p:set>
                                  </p:childTnLst>
                                </p:cTn>
                              </p:par>
                              <p:par>
                                <p:cTn id="47" presetID="1" presetClass="exit" presetSubtype="0" fill="hold" nodeType="withEffect">
                                  <p:stCondLst>
                                    <p:cond delay="0"/>
                                  </p:stCondLst>
                                  <p:childTnLst>
                                    <p:set>
                                      <p:cBhvr>
                                        <p:cTn id="48" dur="1" fill="hold">
                                          <p:stCondLst>
                                            <p:cond delay="0"/>
                                          </p:stCondLst>
                                        </p:cTn>
                                        <p:tgtEl>
                                          <p:spTgt spid="8"/>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
                                            <p:txEl>
                                              <p:pRg st="7" end="7"/>
                                            </p:txEl>
                                          </p:spTgt>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1"/>
                                        </p:tgtEl>
                                        <p:attrNameLst>
                                          <p:attrName>style.visibility</p:attrName>
                                        </p:attrNameLst>
                                      </p:cBhvr>
                                      <p:to>
                                        <p:strVal val="visible"/>
                                      </p:to>
                                    </p:set>
                                  </p:childTnLst>
                                </p:cTn>
                              </p:par>
                              <p:par>
                                <p:cTn id="55" presetID="1" presetClass="exit" presetSubtype="0" fill="hold" nodeType="withEffect">
                                  <p:stCondLst>
                                    <p:cond delay="0"/>
                                  </p:stCondLst>
                                  <p:childTnLst>
                                    <p:set>
                                      <p:cBhvr>
                                        <p:cTn id="56" dur="1" fill="hold">
                                          <p:stCondLst>
                                            <p:cond delay="0"/>
                                          </p:stCondLst>
                                        </p:cTn>
                                        <p:tgtEl>
                                          <p:spTgt spid="9"/>
                                        </p:tgtEl>
                                        <p:attrNameLst>
                                          <p:attrName>style.visibility</p:attrName>
                                        </p:attrNameLst>
                                      </p:cBhvr>
                                      <p:to>
                                        <p:strVal val="hidden"/>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3">
                                            <p:txEl>
                                              <p:pRg st="8" end="8"/>
                                            </p:txEl>
                                          </p:spTgt>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2"/>
                                        </p:tgtEl>
                                        <p:attrNameLst>
                                          <p:attrName>style.visibility</p:attrName>
                                        </p:attrNameLst>
                                      </p:cBhvr>
                                      <p:to>
                                        <p:strVal val="visible"/>
                                      </p:to>
                                    </p:set>
                                  </p:childTnLst>
                                </p:cTn>
                              </p:par>
                              <p:par>
                                <p:cTn id="63" presetID="1" presetClass="exit" presetSubtype="0" fill="hold" nodeType="withEffect">
                                  <p:stCondLst>
                                    <p:cond delay="0"/>
                                  </p:stCondLst>
                                  <p:childTnLst>
                                    <p:set>
                                      <p:cBhvr>
                                        <p:cTn id="64" dur="1" fill="hold">
                                          <p:stCondLst>
                                            <p:cond delay="0"/>
                                          </p:stCondLst>
                                        </p:cTn>
                                        <p:tgtEl>
                                          <p:spTgt spid="11"/>
                                        </p:tgtEl>
                                        <p:attrNameLst>
                                          <p:attrName>style.visibility</p:attrName>
                                        </p:attrNameLst>
                                      </p:cBhvr>
                                      <p:to>
                                        <p:strVal val="hidden"/>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Ridge regularization with </a:t>
            </a:r>
            <a:r>
              <a:rPr lang="en-US" b="1" dirty="0"/>
              <a:t>validation</a:t>
            </a:r>
            <a:r>
              <a:rPr lang="en-US" dirty="0"/>
              <a:t> only: step by step	</a:t>
            </a:r>
          </a:p>
        </p:txBody>
      </p:sp>
      <p:sp>
        <p:nvSpPr>
          <p:cNvPr id="4" name="Slide Number Placeholder 3"/>
          <p:cNvSpPr>
            <a:spLocks noGrp="1"/>
          </p:cNvSpPr>
          <p:nvPr>
            <p:ph type="sldNum" sz="quarter" idx="12"/>
          </p:nvPr>
        </p:nvSpPr>
        <p:spPr/>
        <p:txBody>
          <a:bodyPr/>
          <a:lstStyle/>
          <a:p>
            <a:fld id="{8C616E8F-BF65-1643-9F00-FF84D0665BC6}" type="slidenum">
              <a:rPr lang="en-US" smtClean="0"/>
              <a:t>49</a:t>
            </a:fld>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0" y="1406303"/>
            <a:ext cx="6858000" cy="4572000"/>
          </a:xfrm>
          <a:prstGeom prst="rect">
            <a:avLst/>
          </a:prstGeom>
        </p:spPr>
      </p:pic>
    </p:spTree>
    <p:extLst>
      <p:ext uri="{BB962C8B-B14F-4D97-AF65-F5344CB8AC3E}">
        <p14:creationId xmlns:p14="http://schemas.microsoft.com/office/powerpoint/2010/main" val="4283992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Validation/Test</a:t>
            </a:r>
          </a:p>
        </p:txBody>
      </p:sp>
      <p:sp>
        <p:nvSpPr>
          <p:cNvPr id="4" name="Slide Number Placeholder 3"/>
          <p:cNvSpPr>
            <a:spLocks noGrp="1"/>
          </p:cNvSpPr>
          <p:nvPr>
            <p:ph type="sldNum" sz="quarter" idx="12"/>
          </p:nvPr>
        </p:nvSpPr>
        <p:spPr/>
        <p:txBody>
          <a:bodyPr/>
          <a:lstStyle/>
          <a:p>
            <a:fld id="{81B7CCDB-6D39-0547-B7B3-C80E39D6513A}" type="slidenum">
              <a:rPr lang="en-US" smtClean="0"/>
              <a:t>5</a:t>
            </a:fld>
            <a:endParaRPr lang="en-US"/>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7000" y="1143000"/>
            <a:ext cx="6858000" cy="4572000"/>
          </a:xfrm>
          <a:prstGeom prst="rect">
            <a:avLst/>
          </a:prstGeom>
        </p:spPr>
      </p:pic>
    </p:spTree>
    <p:extLst>
      <p:ext uri="{BB962C8B-B14F-4D97-AF65-F5344CB8AC3E}">
        <p14:creationId xmlns:p14="http://schemas.microsoft.com/office/powerpoint/2010/main" val="360205823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Variable Selection as Regularization</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833415" y="1177758"/>
                <a:ext cx="10680806" cy="4308642"/>
              </a:xfrm>
            </p:spPr>
            <p:txBody>
              <a:bodyPr/>
              <a:lstStyle/>
              <a:p>
                <a:r>
                  <a:rPr lang="en-US" sz="2600" dirty="0"/>
                  <a:t>Since LASSO regression tend to produce estimates of zero (</a:t>
                </a:r>
                <a14:m>
                  <m:oMath xmlns:m="http://schemas.openxmlformats.org/officeDocument/2006/math">
                    <m:sSub>
                      <m:sSubPr>
                        <m:ctrlPr>
                          <a:rPr lang="en-US" sz="2600" b="0" i="1" smtClean="0">
                            <a:latin typeface="Cambria Math" panose="02040503050406030204" pitchFamily="18" charset="0"/>
                          </a:rPr>
                        </m:ctrlPr>
                      </m:sSubPr>
                      <m:e>
                        <m:acc>
                          <m:accPr>
                            <m:chr m:val="̂"/>
                            <m:ctrlPr>
                              <a:rPr lang="en-US" sz="2600" i="1" smtClean="0">
                                <a:latin typeface="Cambria Math" panose="02040503050406030204" pitchFamily="18" charset="0"/>
                              </a:rPr>
                            </m:ctrlPr>
                          </m:accPr>
                          <m:e>
                            <m:r>
                              <a:rPr lang="en-US" sz="2600" b="0" i="1" smtClean="0">
                                <a:latin typeface="Cambria Math" panose="02040503050406030204" pitchFamily="18" charset="0"/>
                              </a:rPr>
                              <m:t>𝛽</m:t>
                            </m:r>
                          </m:e>
                        </m:acc>
                      </m:e>
                      <m:sub>
                        <m:r>
                          <a:rPr lang="en-US" sz="2600" b="0" i="1" smtClean="0">
                            <a:latin typeface="Cambria Math" panose="02040503050406030204" pitchFamily="18" charset="0"/>
                          </a:rPr>
                          <m:t>𝑗</m:t>
                        </m:r>
                      </m:sub>
                    </m:sSub>
                    <m:r>
                      <a:rPr lang="en-US" sz="2600" b="0" i="1" smtClean="0">
                        <a:latin typeface="Cambria Math" panose="02040503050406030204" pitchFamily="18" charset="0"/>
                      </a:rPr>
                      <m:t>=0</m:t>
                    </m:r>
                  </m:oMath>
                </a14:m>
                <a:r>
                  <a:rPr lang="en-US" sz="2600" dirty="0"/>
                  <a:t>) for a number of model parameters - we say that LASSO solutions are </a:t>
                </a:r>
                <a:r>
                  <a:rPr lang="en-US" sz="2600" b="1" dirty="0"/>
                  <a:t>sparse</a:t>
                </a:r>
                <a:r>
                  <a:rPr lang="en-US" sz="2600" dirty="0"/>
                  <a:t> – from this perspective, LASSO can be considered a method for variable selection.</a:t>
                </a:r>
              </a:p>
              <a:p>
                <a:endParaRPr lang="en-US" sz="2600" dirty="0"/>
              </a:p>
              <a:p>
                <a:r>
                  <a:rPr lang="en-US" sz="2600" dirty="0"/>
                  <a:t>Many prefer using LASSO for variable selection (as well as for suppressing extreme parameter values) rather than stepwise selection, as LASSO avoids the sequential algorithm that arises in stepwise selection (tuning can be done in parallel).</a:t>
                </a:r>
              </a:p>
              <a:p>
                <a:endParaRPr lang="en-US" sz="2600" dirty="0"/>
              </a:p>
              <a:p>
                <a:r>
                  <a:rPr lang="en-US" sz="2600" b="1" dirty="0"/>
                  <a:t>Question:</a:t>
                </a:r>
                <a:r>
                  <a:rPr lang="en-US" sz="2600" dirty="0"/>
                  <a:t> What are the pros and cons of the two approaches? </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833415" y="1177758"/>
                <a:ext cx="10680806" cy="4308642"/>
              </a:xfrm>
              <a:blipFill>
                <a:blip r:embed="rId2"/>
                <a:stretch>
                  <a:fillRect l="-950" t="-882" r="-475" b="-647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C616E8F-BF65-1643-9F00-FF84D0665BC6}" type="slidenum">
              <a:rPr lang="en-US" smtClean="0"/>
              <a:t>50</a:t>
            </a:fld>
            <a:endParaRPr lang="en-US"/>
          </a:p>
        </p:txBody>
      </p:sp>
    </p:spTree>
    <p:extLst>
      <p:ext uri="{BB962C8B-B14F-4D97-AF65-F5344CB8AC3E}">
        <p14:creationId xmlns:p14="http://schemas.microsoft.com/office/powerpoint/2010/main" val="240825528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Ridge vs. Lasso vs. Variable Selection: which is better?</a:t>
            </a:r>
          </a:p>
        </p:txBody>
      </p:sp>
      <p:sp>
        <p:nvSpPr>
          <p:cNvPr id="3" name="Content Placeholder 2"/>
          <p:cNvSpPr>
            <a:spLocks noGrp="1"/>
          </p:cNvSpPr>
          <p:nvPr>
            <p:ph idx="1"/>
          </p:nvPr>
        </p:nvSpPr>
        <p:spPr>
          <a:xfrm>
            <a:off x="833415" y="1177758"/>
            <a:ext cx="10680806" cy="2111143"/>
          </a:xfrm>
        </p:spPr>
        <p:txBody>
          <a:bodyPr/>
          <a:lstStyle/>
          <a:p>
            <a:r>
              <a:rPr lang="en-US" sz="2600" dirty="0"/>
              <a:t>So there are 3 different approaches (so far) to dealing with high dimensional data (a large # predictors, </a:t>
            </a:r>
            <a:r>
              <a:rPr lang="en-US" sz="2600" i="1" dirty="0"/>
              <a:t>p</a:t>
            </a:r>
            <a:r>
              <a:rPr lang="en-US" sz="2600" dirty="0"/>
              <a:t>).  Which choice wins out?</a:t>
            </a:r>
          </a:p>
          <a:p>
            <a:endParaRPr lang="en-US" sz="2600" dirty="0"/>
          </a:p>
          <a:p>
            <a:r>
              <a:rPr lang="en-US" sz="2600" dirty="0"/>
              <a:t>As you might imagine, </a:t>
            </a:r>
            <a:r>
              <a:rPr lang="en-US" sz="2600" b="1" dirty="0"/>
              <a:t>it depends </a:t>
            </a:r>
            <a:r>
              <a:rPr lang="en-US" sz="2600" dirty="0"/>
              <a:t>on the setting!</a:t>
            </a:r>
          </a:p>
          <a:p>
            <a:pPr marL="457200" indent="-457200">
              <a:buFont typeface="Arial" panose="020B0604020202020204" pitchFamily="34" charset="0"/>
              <a:buChar char="•"/>
            </a:pPr>
            <a:r>
              <a:rPr lang="en-US" sz="2600" dirty="0"/>
              <a:t>Sequential Variable Selection: does really well when there are </a:t>
            </a:r>
            <a:r>
              <a:rPr lang="en-US" sz="2600" b="1" dirty="0"/>
              <a:t>only a few strong predictors</a:t>
            </a:r>
            <a:r>
              <a:rPr lang="en-US" sz="2600" dirty="0"/>
              <a:t>. But is </a:t>
            </a:r>
            <a:r>
              <a:rPr lang="en-US" sz="2600" i="1" dirty="0"/>
              <a:t>slow</a:t>
            </a:r>
            <a:r>
              <a:rPr lang="en-US" sz="2600" dirty="0"/>
              <a:t>.</a:t>
            </a:r>
          </a:p>
          <a:p>
            <a:pPr marL="457200" indent="-457200">
              <a:buFont typeface="Arial" panose="020B0604020202020204" pitchFamily="34" charset="0"/>
              <a:buChar char="•"/>
            </a:pPr>
            <a:r>
              <a:rPr lang="en-US" sz="2600" dirty="0"/>
              <a:t>Ridge: does really well when there are </a:t>
            </a:r>
            <a:r>
              <a:rPr lang="en-US" sz="2600" b="1" dirty="0"/>
              <a:t>a lot of weak to moderately strong predictors</a:t>
            </a:r>
            <a:r>
              <a:rPr lang="en-US" sz="2600" dirty="0"/>
              <a:t>.</a:t>
            </a:r>
          </a:p>
          <a:p>
            <a:pPr marL="457200" indent="-457200">
              <a:buFont typeface="Arial" panose="020B0604020202020204" pitchFamily="34" charset="0"/>
              <a:buChar char="•"/>
            </a:pPr>
            <a:r>
              <a:rPr lang="en-US" sz="2600" dirty="0"/>
              <a:t>Lasso: does really well when there is </a:t>
            </a:r>
            <a:r>
              <a:rPr lang="en-US" sz="2600" b="1" dirty="0"/>
              <a:t>a mix of useless predictors and moderate to strong predictors</a:t>
            </a:r>
            <a:r>
              <a:rPr lang="en-US" sz="2600" dirty="0"/>
              <a:t>.</a:t>
            </a:r>
            <a:br>
              <a:rPr lang="en-US" sz="2600" dirty="0"/>
            </a:br>
            <a:endParaRPr lang="en-US" sz="2600" dirty="0"/>
          </a:p>
          <a:p>
            <a:endParaRPr lang="en-US" sz="2600" dirty="0"/>
          </a:p>
          <a:p>
            <a:endParaRPr lang="en-US" sz="2600" dirty="0"/>
          </a:p>
          <a:p>
            <a:endParaRPr lang="en-US" sz="2600" dirty="0"/>
          </a:p>
        </p:txBody>
      </p:sp>
      <p:sp>
        <p:nvSpPr>
          <p:cNvPr id="4" name="Slide Number Placeholder 3"/>
          <p:cNvSpPr>
            <a:spLocks noGrp="1"/>
          </p:cNvSpPr>
          <p:nvPr>
            <p:ph type="sldNum" sz="quarter" idx="12"/>
          </p:nvPr>
        </p:nvSpPr>
        <p:spPr/>
        <p:txBody>
          <a:bodyPr/>
          <a:lstStyle/>
          <a:p>
            <a:fld id="{8C616E8F-BF65-1643-9F00-FF84D0665BC6}" type="slidenum">
              <a:rPr lang="en-US" smtClean="0"/>
              <a:t>51</a:t>
            </a:fld>
            <a:endParaRPr lang="en-US"/>
          </a:p>
        </p:txBody>
      </p:sp>
    </p:spTree>
    <p:extLst>
      <p:ext uri="{BB962C8B-B14F-4D97-AF65-F5344CB8AC3E}">
        <p14:creationId xmlns:p14="http://schemas.microsoft.com/office/powerpoint/2010/main" val="318174766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Elastic Net Regularization: the best of both worlds?</a:t>
            </a:r>
          </a:p>
        </p:txBody>
      </p:sp>
      <p:sp>
        <p:nvSpPr>
          <p:cNvPr id="3" name="Content Placeholder 2"/>
          <p:cNvSpPr>
            <a:spLocks noGrp="1"/>
          </p:cNvSpPr>
          <p:nvPr>
            <p:ph idx="1"/>
          </p:nvPr>
        </p:nvSpPr>
        <p:spPr>
          <a:xfrm>
            <a:off x="833415" y="1177758"/>
            <a:ext cx="10680806" cy="4565316"/>
          </a:xfrm>
        </p:spPr>
        <p:txBody>
          <a:bodyPr/>
          <a:lstStyle/>
          <a:p>
            <a:r>
              <a:rPr lang="en-US" sz="2600" dirty="0"/>
              <a:t>We will not get into the details here, but there is a blended approach of Ridge and LASSO called </a:t>
            </a:r>
            <a:r>
              <a:rPr lang="en-US" sz="2600" b="1" dirty="0"/>
              <a:t>Elastic Net</a:t>
            </a:r>
            <a:r>
              <a:rPr lang="en-US" sz="2600" dirty="0"/>
              <a:t>.</a:t>
            </a:r>
          </a:p>
          <a:p>
            <a:endParaRPr lang="en-US" sz="2600" dirty="0"/>
          </a:p>
          <a:p>
            <a:r>
              <a:rPr lang="en-US" sz="2600" dirty="0"/>
              <a:t>It estimates the coefficient by minimizing the loss function:</a:t>
            </a:r>
          </a:p>
          <a:p>
            <a:endParaRPr lang="en-US" sz="2600" dirty="0"/>
          </a:p>
          <a:p>
            <a:endParaRPr lang="en-US" sz="2600" dirty="0"/>
          </a:p>
          <a:p>
            <a:r>
              <a:rPr lang="en-US" sz="2600" dirty="0"/>
              <a:t>A grid-search cross-validation can then be used to determine the best choices of the 2 penalty terms in this loss function (this idea comes in handy in future models).</a:t>
            </a:r>
          </a:p>
          <a:p>
            <a:endParaRPr lang="en-US" sz="2600" dirty="0"/>
          </a:p>
        </p:txBody>
      </p:sp>
      <p:sp>
        <p:nvSpPr>
          <p:cNvPr id="4" name="Slide Number Placeholder 3"/>
          <p:cNvSpPr>
            <a:spLocks noGrp="1"/>
          </p:cNvSpPr>
          <p:nvPr>
            <p:ph type="sldNum" sz="quarter" idx="12"/>
          </p:nvPr>
        </p:nvSpPr>
        <p:spPr/>
        <p:txBody>
          <a:bodyPr/>
          <a:lstStyle/>
          <a:p>
            <a:fld id="{8C616E8F-BF65-1643-9F00-FF84D0665BC6}" type="slidenum">
              <a:rPr lang="en-US" smtClean="0"/>
              <a:t>52</a:t>
            </a:fld>
            <a:endParaRPr lang="en-US"/>
          </a:p>
        </p:txBody>
      </p:sp>
      <mc:AlternateContent xmlns:mc="http://schemas.openxmlformats.org/markup-compatibility/2006">
        <mc:Choice xmlns:a14="http://schemas.microsoft.com/office/drawing/2010/main" Requires="a14">
          <p:sp>
            <p:nvSpPr>
              <p:cNvPr id="6" name="Rectangle 5">
                <a:extLst>
                  <a:ext uri="{FF2B5EF4-FFF2-40B4-BE49-F238E27FC236}">
                    <a16:creationId xmlns:a16="http://schemas.microsoft.com/office/drawing/2014/main" id="{93EAA523-28F2-8D48-890D-3992F98A4522}"/>
                  </a:ext>
                </a:extLst>
              </p:cNvPr>
              <p:cNvSpPr/>
              <p:nvPr/>
            </p:nvSpPr>
            <p:spPr>
              <a:xfrm>
                <a:off x="2143291" y="3116344"/>
                <a:ext cx="8061053" cy="1151918"/>
              </a:xfrm>
              <a:prstGeom prst="rect">
                <a:avLst/>
              </a:prstGeom>
            </p:spPr>
            <p:txBody>
              <a:bodyPr wrap="none">
                <a:spAutoFit/>
              </a:bodyPr>
              <a:lstStyle/>
              <a:p>
                <a:pPr>
                  <a:spcAft>
                    <a:spcPts val="1800"/>
                  </a:spcAft>
                </a:pPr>
                <a14:m>
                  <m:oMathPara xmlns:m="http://schemas.openxmlformats.org/officeDocument/2006/math">
                    <m:oMathParaPr>
                      <m:jc m:val="centerGroup"/>
                    </m:oMathParaPr>
                    <m:oMath xmlns:m="http://schemas.openxmlformats.org/officeDocument/2006/math">
                      <m:acc>
                        <m:accPr>
                          <m:chr m:val="̂"/>
                          <m:ctrlPr>
                            <a:rPr lang="en-US" sz="3200" b="0" i="1" smtClean="0">
                              <a:latin typeface="Cambria Math" panose="02040503050406030204" pitchFamily="18" charset="0"/>
                            </a:rPr>
                          </m:ctrlPr>
                        </m:accPr>
                        <m:e>
                          <m:r>
                            <a:rPr lang="en-US" sz="3200" b="0" i="1" smtClean="0">
                              <a:latin typeface="Cambria Math" panose="02040503050406030204" pitchFamily="18" charset="0"/>
                            </a:rPr>
                            <m:t>𝛽</m:t>
                          </m:r>
                        </m:e>
                      </m:acc>
                      <m:r>
                        <a:rPr lang="en-US" sz="3200" b="0" i="1" smtClean="0">
                          <a:latin typeface="Cambria Math" panose="02040503050406030204" pitchFamily="18" charset="0"/>
                        </a:rPr>
                        <m:t>≡</m:t>
                      </m:r>
                      <m:func>
                        <m:funcPr>
                          <m:ctrlPr>
                            <a:rPr lang="en-US" sz="3200" b="0" i="1" smtClean="0">
                              <a:latin typeface="Cambria Math" panose="02040503050406030204" pitchFamily="18" charset="0"/>
                            </a:rPr>
                          </m:ctrlPr>
                        </m:funcPr>
                        <m:fName>
                          <m:limLow>
                            <m:limLowPr>
                              <m:ctrlPr>
                                <a:rPr lang="en-US" sz="3200" b="0" i="1" smtClean="0">
                                  <a:latin typeface="Cambria Math" panose="02040503050406030204" pitchFamily="18" charset="0"/>
                                </a:rPr>
                              </m:ctrlPr>
                            </m:limLowPr>
                            <m:e>
                              <m:r>
                                <m:rPr>
                                  <m:sty m:val="p"/>
                                </m:rPr>
                                <a:rPr lang="en-US" sz="3200" b="0" i="0" smtClean="0">
                                  <a:latin typeface="Cambria Math" panose="02040503050406030204" pitchFamily="18" charset="0"/>
                                </a:rPr>
                                <m:t>arg</m:t>
                              </m:r>
                              <m:r>
                                <m:rPr>
                                  <m:sty m:val="p"/>
                                </m:rPr>
                                <a:rPr lang="en-US" sz="3200" b="0" i="0" smtClean="0">
                                  <a:latin typeface="Cambria Math" panose="02040503050406030204" pitchFamily="18" charset="0"/>
                                </a:rPr>
                                <m:t>min</m:t>
                              </m:r>
                            </m:e>
                            <m:lim>
                              <m:r>
                                <a:rPr lang="en-US" sz="3200" b="0" i="1" smtClean="0">
                                  <a:latin typeface="Cambria Math" panose="02040503050406030204" pitchFamily="18" charset="0"/>
                                </a:rPr>
                                <m:t>𝛽</m:t>
                              </m:r>
                            </m:lim>
                          </m:limLow>
                        </m:fName>
                        <m:e>
                          <m:d>
                            <m:dPr>
                              <m:ctrlPr>
                                <a:rPr lang="en-US" sz="3200" b="0" i="1" smtClean="0">
                                  <a:latin typeface="Cambria Math" panose="02040503050406030204" pitchFamily="18" charset="0"/>
                                </a:rPr>
                              </m:ctrlPr>
                            </m:dPr>
                            <m:e>
                              <m:r>
                                <a:rPr lang="en-US" sz="3200" b="0" i="1" smtClean="0">
                                  <a:latin typeface="Cambria Math" panose="02040503050406030204" pitchFamily="18" charset="0"/>
                                </a:rPr>
                                <m:t>∑</m:t>
                              </m:r>
                              <m:sSup>
                                <m:sSupPr>
                                  <m:ctrlPr>
                                    <a:rPr lang="en-US" sz="3200" i="1">
                                      <a:latin typeface="Cambria Math" panose="02040503050406030204" pitchFamily="18" charset="0"/>
                                    </a:rPr>
                                  </m:ctrlPr>
                                </m:sSupPr>
                                <m:e>
                                  <m:d>
                                    <m:dPr>
                                      <m:ctrlPr>
                                        <a:rPr lang="en-US" sz="3200" i="1">
                                          <a:latin typeface="Cambria Math" panose="02040503050406030204" pitchFamily="18" charset="0"/>
                                        </a:rPr>
                                      </m:ctrlPr>
                                    </m:dPr>
                                    <m:e>
                                      <m:r>
                                        <a:rPr lang="en-US" sz="3200" i="1">
                                          <a:latin typeface="Cambria Math" panose="02040503050406030204" pitchFamily="18" charset="0"/>
                                        </a:rPr>
                                        <m:t>𝑦</m:t>
                                      </m:r>
                                      <m:r>
                                        <a:rPr lang="en-US" sz="3200" i="1">
                                          <a:latin typeface="Cambria Math" panose="02040503050406030204" pitchFamily="18" charset="0"/>
                                        </a:rPr>
                                        <m:t>−</m:t>
                                      </m:r>
                                      <m:r>
                                        <a:rPr lang="en-US" sz="3200" i="1">
                                          <a:latin typeface="Cambria Math" panose="02040503050406030204" pitchFamily="18" charset="0"/>
                                        </a:rPr>
                                        <m:t>𝑋</m:t>
                                      </m:r>
                                      <m:r>
                                        <a:rPr lang="en-US" sz="3200" i="1">
                                          <a:latin typeface="Cambria Math" panose="02040503050406030204" pitchFamily="18" charset="0"/>
                                        </a:rPr>
                                        <m:t>𝛽</m:t>
                                      </m:r>
                                    </m:e>
                                  </m:d>
                                </m:e>
                                <m:sup>
                                  <m:r>
                                    <a:rPr lang="en-US" sz="3200" i="1">
                                      <a:latin typeface="Cambria Math" panose="02040503050406030204" pitchFamily="18" charset="0"/>
                                    </a:rPr>
                                    <m:t>2</m:t>
                                  </m:r>
                                </m:sup>
                              </m:sSup>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𝜆</m:t>
                                  </m:r>
                                </m:e>
                                <m:sub>
                                  <m:r>
                                    <a:rPr lang="en-US" sz="3200" b="0" i="1" smtClean="0">
                                      <a:latin typeface="Cambria Math" panose="02040503050406030204" pitchFamily="18" charset="0"/>
                                    </a:rPr>
                                    <m:t>2</m:t>
                                  </m:r>
                                </m:sub>
                              </m:sSub>
                              <m:r>
                                <a:rPr lang="en-US" sz="3200" b="0" i="1" smtClean="0">
                                  <a:latin typeface="Cambria Math" panose="02040503050406030204" pitchFamily="18" charset="0"/>
                                </a:rPr>
                                <m:t>∑</m:t>
                              </m:r>
                              <m:sSup>
                                <m:sSupPr>
                                  <m:ctrlPr>
                                    <a:rPr lang="en-US" sz="3200" b="0" i="1" smtClean="0">
                                      <a:latin typeface="Cambria Math" panose="02040503050406030204" pitchFamily="18" charset="0"/>
                                    </a:rPr>
                                  </m:ctrlPr>
                                </m:sSupPr>
                                <m:e>
                                  <m:r>
                                    <a:rPr lang="en-US" sz="3200" b="0" i="1" smtClean="0">
                                      <a:latin typeface="Cambria Math" panose="02040503050406030204" pitchFamily="18" charset="0"/>
                                    </a:rPr>
                                    <m:t>𝛽</m:t>
                                  </m:r>
                                </m:e>
                                <m:sup>
                                  <m:r>
                                    <a:rPr lang="en-US" sz="3200" b="0" i="1" smtClean="0">
                                      <a:latin typeface="Cambria Math" panose="02040503050406030204" pitchFamily="18" charset="0"/>
                                    </a:rPr>
                                    <m:t>2</m:t>
                                  </m:r>
                                </m:sup>
                              </m:sSup>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𝜆</m:t>
                                  </m:r>
                                </m:e>
                                <m:sub>
                                  <m:r>
                                    <a:rPr lang="en-US" sz="3200" b="0" i="1" smtClean="0">
                                      <a:latin typeface="Cambria Math" panose="02040503050406030204" pitchFamily="18" charset="0"/>
                                    </a:rPr>
                                    <m:t>1</m:t>
                                  </m:r>
                                </m:sub>
                              </m:sSub>
                              <m:r>
                                <a:rPr lang="en-US" sz="3200" b="0" i="1" smtClean="0">
                                  <a:latin typeface="Cambria Math" panose="02040503050406030204" pitchFamily="18" charset="0"/>
                                </a:rPr>
                                <m:t>∑|</m:t>
                              </m:r>
                              <m:r>
                                <a:rPr lang="en-US" sz="3200" b="0" i="1" smtClean="0">
                                  <a:latin typeface="Cambria Math" panose="02040503050406030204" pitchFamily="18" charset="0"/>
                                </a:rPr>
                                <m:t>𝛽</m:t>
                              </m:r>
                              <m:r>
                                <a:rPr lang="en-US" sz="3200" b="0" i="1" smtClean="0">
                                  <a:latin typeface="Cambria Math" panose="02040503050406030204" pitchFamily="18" charset="0"/>
                                </a:rPr>
                                <m:t>|</m:t>
                              </m:r>
                            </m:e>
                          </m:d>
                        </m:e>
                      </m:func>
                    </m:oMath>
                  </m:oMathPara>
                </a14:m>
                <a:endParaRPr lang="en-US" sz="3200" dirty="0"/>
              </a:p>
            </p:txBody>
          </p:sp>
        </mc:Choice>
        <mc:Fallback>
          <p:sp>
            <p:nvSpPr>
              <p:cNvPr id="6" name="Rectangle 5">
                <a:extLst>
                  <a:ext uri="{FF2B5EF4-FFF2-40B4-BE49-F238E27FC236}">
                    <a16:creationId xmlns:a16="http://schemas.microsoft.com/office/drawing/2014/main" id="{93EAA523-28F2-8D48-890D-3992F98A4522}"/>
                  </a:ext>
                </a:extLst>
              </p:cNvPr>
              <p:cNvSpPr>
                <a:spLocks noRot="1" noChangeAspect="1" noMove="1" noResize="1" noEditPoints="1" noAdjustHandles="1" noChangeArrowheads="1" noChangeShapeType="1" noTextEdit="1"/>
              </p:cNvSpPr>
              <p:nvPr/>
            </p:nvSpPr>
            <p:spPr>
              <a:xfrm>
                <a:off x="2143291" y="3116344"/>
                <a:ext cx="8061053" cy="1151918"/>
              </a:xfrm>
              <a:prstGeom prst="rect">
                <a:avLst/>
              </a:prstGeom>
              <a:blipFill>
                <a:blip r:embed="rId2"/>
                <a:stretch>
                  <a:fillRect t="-4348"/>
                </a:stretch>
              </a:blipFill>
            </p:spPr>
            <p:txBody>
              <a:bodyPr/>
              <a:lstStyle/>
              <a:p>
                <a:r>
                  <a:rPr lang="en-US">
                    <a:noFill/>
                  </a:rPr>
                  <a:t> </a:t>
                </a:r>
              </a:p>
            </p:txBody>
          </p:sp>
        </mc:Fallback>
      </mc:AlternateContent>
    </p:spTree>
    <p:extLst>
      <p:ext uri="{BB962C8B-B14F-4D97-AF65-F5344CB8AC3E}">
        <p14:creationId xmlns:p14="http://schemas.microsoft.com/office/powerpoint/2010/main" val="385003354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Cross-Validation?</a:t>
            </a:r>
          </a:p>
        </p:txBody>
      </p:sp>
      <p:sp>
        <p:nvSpPr>
          <p:cNvPr id="4" name="Slide Number Placeholder 3"/>
          <p:cNvSpPr>
            <a:spLocks noGrp="1"/>
          </p:cNvSpPr>
          <p:nvPr>
            <p:ph type="sldNum" sz="quarter" idx="12"/>
          </p:nvPr>
        </p:nvSpPr>
        <p:spPr/>
        <p:txBody>
          <a:bodyPr/>
          <a:lstStyle/>
          <a:p>
            <a:fld id="{8C616E8F-BF65-1643-9F00-FF84D0665BC6}" type="slidenum">
              <a:rPr lang="en-US" smtClean="0"/>
              <a:t>53</a:t>
            </a:fld>
            <a:endParaRPr lang="en-US"/>
          </a:p>
        </p:txBody>
      </p:sp>
      <p:pic>
        <p:nvPicPr>
          <p:cNvPr id="7" name="Picture 6">
            <a:extLst>
              <a:ext uri="{FF2B5EF4-FFF2-40B4-BE49-F238E27FC236}">
                <a16:creationId xmlns:a16="http://schemas.microsoft.com/office/drawing/2014/main" id="{9EFB82A3-CB15-D346-9CA2-91D794BE0219}"/>
              </a:ext>
            </a:extLst>
          </p:cNvPr>
          <p:cNvPicPr>
            <a:picLocks noChangeAspect="1"/>
          </p:cNvPicPr>
          <p:nvPr/>
        </p:nvPicPr>
        <p:blipFill>
          <a:blip r:embed="rId2"/>
          <a:stretch>
            <a:fillRect/>
          </a:stretch>
        </p:blipFill>
        <p:spPr>
          <a:xfrm>
            <a:off x="2389716" y="1215036"/>
            <a:ext cx="8041217" cy="5185764"/>
          </a:xfrm>
          <a:prstGeom prst="rect">
            <a:avLst/>
          </a:prstGeom>
        </p:spPr>
      </p:pic>
    </p:spTree>
    <p:extLst>
      <p:ext uri="{BB962C8B-B14F-4D97-AF65-F5344CB8AC3E}">
        <p14:creationId xmlns:p14="http://schemas.microsoft.com/office/powerpoint/2010/main" val="40096367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Overfitting</a:t>
            </a:r>
          </a:p>
        </p:txBody>
      </p:sp>
      <p:sp>
        <p:nvSpPr>
          <p:cNvPr id="3" name="Content Placeholder 2"/>
          <p:cNvSpPr>
            <a:spLocks noGrp="1"/>
          </p:cNvSpPr>
          <p:nvPr>
            <p:ph idx="1"/>
          </p:nvPr>
        </p:nvSpPr>
        <p:spPr>
          <a:xfrm>
            <a:off x="671744" y="983807"/>
            <a:ext cx="10848512" cy="2111143"/>
          </a:xfrm>
        </p:spPr>
        <p:txBody>
          <a:bodyPr/>
          <a:lstStyle/>
          <a:p>
            <a:r>
              <a:rPr lang="en-US" dirty="0">
                <a:solidFill>
                  <a:schemeClr val="tx1">
                    <a:lumMod val="75000"/>
                    <a:lumOff val="25000"/>
                  </a:schemeClr>
                </a:solidFill>
                <a:latin typeface="Karla" charset="0"/>
                <a:ea typeface="Karla" charset="0"/>
                <a:cs typeface="Karla" charset="0"/>
              </a:rPr>
              <a:t>In statistical modeling, </a:t>
            </a:r>
            <a:r>
              <a:rPr lang="en-US" b="1" dirty="0">
                <a:solidFill>
                  <a:schemeClr val="tx1">
                    <a:lumMod val="75000"/>
                    <a:lumOff val="25000"/>
                  </a:schemeClr>
                </a:solidFill>
                <a:latin typeface="Karla" charset="0"/>
                <a:ea typeface="Karla" charset="0"/>
                <a:cs typeface="Karla" charset="0"/>
              </a:rPr>
              <a:t>overfitting</a:t>
            </a:r>
            <a:r>
              <a:rPr lang="en-US" dirty="0">
                <a:solidFill>
                  <a:schemeClr val="tx1">
                    <a:lumMod val="75000"/>
                    <a:lumOff val="25000"/>
                  </a:schemeClr>
                </a:solidFill>
                <a:latin typeface="Karla" charset="0"/>
                <a:ea typeface="Karla" charset="0"/>
                <a:cs typeface="Karla" charset="0"/>
              </a:rPr>
              <a:t> is </a:t>
            </a:r>
            <a:r>
              <a:rPr lang="en-US" i="1" dirty="0">
                <a:solidFill>
                  <a:schemeClr val="tx1">
                    <a:lumMod val="75000"/>
                    <a:lumOff val="25000"/>
                  </a:schemeClr>
                </a:solidFill>
                <a:latin typeface="Karla" charset="0"/>
                <a:ea typeface="Karla" charset="0"/>
                <a:cs typeface="Karla" charset="0"/>
              </a:rPr>
              <a:t>the production of an analysis that corresponds too closely or exactly to a particular set of data, and may therefore fail to properly capture the true relationships or predict future (aka, out-of-sample) observations reliably</a:t>
            </a:r>
            <a:r>
              <a:rPr lang="en-US" dirty="0">
                <a:solidFill>
                  <a:schemeClr val="tx1">
                    <a:lumMod val="75000"/>
                    <a:lumOff val="25000"/>
                  </a:schemeClr>
                </a:solidFill>
                <a:latin typeface="Karla" charset="0"/>
                <a:ea typeface="Karla" charset="0"/>
                <a:cs typeface="Karla" charset="0"/>
              </a:rPr>
              <a:t>.</a:t>
            </a:r>
          </a:p>
          <a:p>
            <a:endParaRPr lang="en-US" sz="900" dirty="0">
              <a:solidFill>
                <a:schemeClr val="tx1">
                  <a:lumMod val="75000"/>
                  <a:lumOff val="25000"/>
                </a:schemeClr>
              </a:solidFill>
              <a:latin typeface="Karla" charset="0"/>
              <a:ea typeface="Karla" charset="0"/>
              <a:cs typeface="Karla" charset="0"/>
            </a:endParaRPr>
          </a:p>
          <a:p>
            <a:r>
              <a:rPr lang="en-US" dirty="0">
                <a:solidFill>
                  <a:schemeClr val="tx1">
                    <a:lumMod val="75000"/>
                    <a:lumOff val="25000"/>
                  </a:schemeClr>
                </a:solidFill>
                <a:latin typeface="Karla" charset="0"/>
                <a:ea typeface="Karla" charset="0"/>
                <a:cs typeface="Karla" charset="0"/>
              </a:rPr>
              <a:t>You can think of overfitting as fitting to the particular intricacies of the residuals in the training set and not just the true signal in the relationship between the response and the predictors:</a:t>
            </a:r>
          </a:p>
          <a:p>
            <a:endParaRPr lang="en-US" sz="900" dirty="0">
              <a:solidFill>
                <a:schemeClr val="tx1">
                  <a:lumMod val="75000"/>
                  <a:lumOff val="25000"/>
                </a:schemeClr>
              </a:solidFill>
              <a:latin typeface="Karla" charset="0"/>
              <a:ea typeface="Karla" charset="0"/>
              <a:cs typeface="Karla" charset="0"/>
            </a:endParaRPr>
          </a:p>
          <a:p>
            <a:r>
              <a:rPr lang="en-US" dirty="0">
                <a:solidFill>
                  <a:schemeClr val="tx1">
                    <a:lumMod val="75000"/>
                    <a:lumOff val="25000"/>
                  </a:schemeClr>
                </a:solidFill>
                <a:latin typeface="Karla" charset="0"/>
                <a:ea typeface="Karla" charset="0"/>
                <a:cs typeface="Karla" charset="0"/>
              </a:rPr>
              <a:t>Think:</a:t>
            </a:r>
          </a:p>
        </p:txBody>
      </p:sp>
      <p:sp>
        <p:nvSpPr>
          <p:cNvPr id="4" name="Slide Number Placeholder 3"/>
          <p:cNvSpPr>
            <a:spLocks noGrp="1"/>
          </p:cNvSpPr>
          <p:nvPr>
            <p:ph type="sldNum" sz="quarter" idx="12"/>
          </p:nvPr>
        </p:nvSpPr>
        <p:spPr/>
        <p:txBody>
          <a:bodyPr/>
          <a:lstStyle/>
          <a:p>
            <a:fld id="{A13833A1-46C9-FB45-812F-A8AC7B5136EB}" type="slidenum">
              <a:rPr lang="en-US" smtClean="0"/>
              <a:t>6</a:t>
            </a:fld>
            <a:endParaRPr lang="en-US" dirty="0"/>
          </a:p>
        </p:txBody>
      </p:sp>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21141059-B96D-0043-A175-22C706290CC4}"/>
                  </a:ext>
                </a:extLst>
              </p:cNvPr>
              <p:cNvSpPr/>
              <p:nvPr/>
            </p:nvSpPr>
            <p:spPr>
              <a:xfrm>
                <a:off x="4559702" y="4871993"/>
                <a:ext cx="2618602" cy="815608"/>
              </a:xfrm>
              <a:prstGeom prst="rect">
                <a:avLst/>
              </a:prstGeom>
            </p:spPr>
            <p:txBody>
              <a:bodyPr wrap="none">
                <a:spAutoFit/>
              </a:bodyPr>
              <a:lstStyle/>
              <a:p>
                <a:pPr>
                  <a:spcAft>
                    <a:spcPts val="1800"/>
                  </a:spcAft>
                </a:pPr>
                <a14:m>
                  <m:oMathPara xmlns:m="http://schemas.openxmlformats.org/officeDocument/2006/math">
                    <m:oMathParaPr>
                      <m:jc m:val="centerGroup"/>
                    </m:oMathParaPr>
                    <m:oMath xmlns:m="http://schemas.openxmlformats.org/officeDocument/2006/math">
                      <m:r>
                        <a:rPr lang="en-US" sz="3200" i="1">
                          <a:latin typeface="Cambria Math" panose="02040503050406030204" pitchFamily="18" charset="0"/>
                        </a:rPr>
                        <m:t>𝑌</m:t>
                      </m:r>
                      <m:r>
                        <a:rPr lang="en-US" sz="3200" i="1">
                          <a:latin typeface="Cambria Math" charset="0"/>
                        </a:rPr>
                        <m:t>=</m:t>
                      </m:r>
                      <m:r>
                        <a:rPr lang="en-US" sz="3200" i="1">
                          <a:latin typeface="Cambria Math" charset="0"/>
                        </a:rPr>
                        <m:t>𝑓</m:t>
                      </m:r>
                      <m:d>
                        <m:dPr>
                          <m:ctrlPr>
                            <a:rPr lang="en-US" sz="3200" i="1">
                              <a:latin typeface="Cambria Math" panose="02040503050406030204" pitchFamily="18" charset="0"/>
                            </a:rPr>
                          </m:ctrlPr>
                        </m:dPr>
                        <m:e>
                          <m:r>
                            <a:rPr lang="en-US" sz="3200" b="1" i="1">
                              <a:latin typeface="Cambria Math" panose="02040503050406030204" pitchFamily="18" charset="0"/>
                            </a:rPr>
                            <m:t>𝑿</m:t>
                          </m:r>
                        </m:e>
                      </m:d>
                      <m:r>
                        <a:rPr lang="en-US" sz="3200" i="1">
                          <a:latin typeface="Cambria Math" charset="0"/>
                        </a:rPr>
                        <m:t>+</m:t>
                      </m:r>
                      <m:r>
                        <a:rPr lang="en-US" sz="3200" i="1">
                          <a:latin typeface="Cambria Math" charset="0"/>
                        </a:rPr>
                        <m:t>𝜀</m:t>
                      </m:r>
                    </m:oMath>
                  </m:oMathPara>
                </a14:m>
                <a:endParaRPr lang="en-US" sz="3200" dirty="0"/>
              </a:p>
            </p:txBody>
          </p:sp>
        </mc:Choice>
        <mc:Fallback xmlns="">
          <p:sp>
            <p:nvSpPr>
              <p:cNvPr id="5" name="Rectangle 4">
                <a:extLst>
                  <a:ext uri="{FF2B5EF4-FFF2-40B4-BE49-F238E27FC236}">
                    <a16:creationId xmlns:a16="http://schemas.microsoft.com/office/drawing/2014/main" id="{21141059-B96D-0043-A175-22C706290CC4}"/>
                  </a:ext>
                </a:extLst>
              </p:cNvPr>
              <p:cNvSpPr>
                <a:spLocks noRot="1" noChangeAspect="1" noMove="1" noResize="1" noEditPoints="1" noAdjustHandles="1" noChangeArrowheads="1" noChangeShapeType="1" noTextEdit="1"/>
              </p:cNvSpPr>
              <p:nvPr/>
            </p:nvSpPr>
            <p:spPr>
              <a:xfrm>
                <a:off x="4559702" y="4871993"/>
                <a:ext cx="2618602" cy="815608"/>
              </a:xfrm>
              <a:prstGeom prst="rect">
                <a:avLst/>
              </a:prstGeo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7879359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Train-Validation-Test</a:t>
            </a:r>
          </a:p>
        </p:txBody>
      </p:sp>
      <p:sp>
        <p:nvSpPr>
          <p:cNvPr id="3" name="Content Placeholder 2"/>
          <p:cNvSpPr>
            <a:spLocks noGrp="1"/>
          </p:cNvSpPr>
          <p:nvPr>
            <p:ph idx="1"/>
          </p:nvPr>
        </p:nvSpPr>
        <p:spPr>
          <a:xfrm>
            <a:off x="932496" y="1057169"/>
            <a:ext cx="10327008" cy="2111143"/>
          </a:xfrm>
        </p:spPr>
        <p:txBody>
          <a:bodyPr/>
          <a:lstStyle/>
          <a:p>
            <a:r>
              <a:rPr lang="en-US" b="1" dirty="0">
                <a:solidFill>
                  <a:schemeClr val="accent2"/>
                </a:solidFill>
              </a:rPr>
              <a:t>Question:</a:t>
            </a:r>
          </a:p>
          <a:p>
            <a:r>
              <a:rPr lang="en-US" dirty="0"/>
              <a:t>	What is a more honest representation of the performance of the 	model?</a:t>
            </a:r>
          </a:p>
          <a:p>
            <a:endParaRPr lang="en-US" dirty="0"/>
          </a:p>
          <a:p>
            <a:r>
              <a:rPr lang="en-US" dirty="0"/>
              <a:t>	</a:t>
            </a:r>
            <a:r>
              <a:rPr lang="is-IS" dirty="0"/>
              <a:t>R2_test(degree=10)  = 0.52</a:t>
            </a:r>
          </a:p>
          <a:p>
            <a:r>
              <a:rPr lang="is-IS" dirty="0"/>
              <a:t>	R2_train(degree=10) = 0.83</a:t>
            </a:r>
          </a:p>
          <a:p>
            <a:endParaRPr lang="is-IS" dirty="0"/>
          </a:p>
          <a:p>
            <a:endParaRPr lang="is-IS" dirty="0"/>
          </a:p>
          <a:p>
            <a:endParaRPr lang="en-US" dirty="0"/>
          </a:p>
        </p:txBody>
      </p:sp>
      <p:sp>
        <p:nvSpPr>
          <p:cNvPr id="4" name="Slide Number Placeholder 3"/>
          <p:cNvSpPr>
            <a:spLocks noGrp="1"/>
          </p:cNvSpPr>
          <p:nvPr>
            <p:ph type="sldNum" sz="quarter" idx="12"/>
          </p:nvPr>
        </p:nvSpPr>
        <p:spPr/>
        <p:txBody>
          <a:bodyPr/>
          <a:lstStyle/>
          <a:p>
            <a:fld id="{8C616E8F-BF65-1643-9F00-FF84D0665BC6}" type="slidenum">
              <a:rPr lang="en-US" smtClean="0"/>
              <a:t>7</a:t>
            </a:fld>
            <a:endParaRPr lang="en-US"/>
          </a:p>
        </p:txBody>
      </p:sp>
      <p:sp>
        <p:nvSpPr>
          <p:cNvPr id="5" name="AutoShape 2" descr="mage result for train validation test split"/>
          <p:cNvSpPr>
            <a:spLocks noChangeAspect="1" noChangeArrowheads="1"/>
          </p:cNvSpPr>
          <p:nvPr/>
        </p:nvSpPr>
        <p:spPr bwMode="auto">
          <a:xfrm>
            <a:off x="0" y="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015882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Variable Selection</a:t>
            </a:r>
          </a:p>
        </p:txBody>
      </p:sp>
      <p:sp>
        <p:nvSpPr>
          <p:cNvPr id="3" name="Content Placeholder 2"/>
          <p:cNvSpPr>
            <a:spLocks noGrp="1"/>
          </p:cNvSpPr>
          <p:nvPr>
            <p:ph idx="1"/>
          </p:nvPr>
        </p:nvSpPr>
        <p:spPr>
          <a:xfrm>
            <a:off x="833414" y="1177758"/>
            <a:ext cx="10748985" cy="2111143"/>
          </a:xfrm>
        </p:spPr>
        <p:txBody>
          <a:bodyPr/>
          <a:lstStyle/>
          <a:p>
            <a:r>
              <a:rPr lang="en-US" sz="2600" b="1" dirty="0"/>
              <a:t>Variable selection </a:t>
            </a:r>
            <a:r>
              <a:rPr lang="en-US" sz="2600" dirty="0"/>
              <a:t>(also called </a:t>
            </a:r>
            <a:r>
              <a:rPr lang="en-US" sz="2600" b="1" dirty="0"/>
              <a:t>model selection</a:t>
            </a:r>
            <a:r>
              <a:rPr lang="en-US" sz="2600" dirty="0"/>
              <a:t>)</a:t>
            </a:r>
            <a:r>
              <a:rPr lang="en-US" sz="2600" b="1" dirty="0"/>
              <a:t> </a:t>
            </a:r>
            <a:r>
              <a:rPr lang="en-US" sz="2600" dirty="0"/>
              <a:t>is the application of a principled method to determine the complexity of the model, e.g. choosing a subset of predictors, choosing the degree of the polynomial model etc.</a:t>
            </a:r>
          </a:p>
          <a:p>
            <a:endParaRPr lang="en-US" sz="900" dirty="0"/>
          </a:p>
          <a:p>
            <a:r>
              <a:rPr lang="en-US" sz="2600" dirty="0"/>
              <a:t>A strong motivation for performing model selection is to avoid overfitting, which we saw can happen when: </a:t>
            </a:r>
          </a:p>
          <a:p>
            <a:endParaRPr lang="en-US" sz="900" dirty="0"/>
          </a:p>
          <a:p>
            <a:pPr marL="342900" indent="-342900">
              <a:buFont typeface="Arial" charset="0"/>
              <a:buChar char="•"/>
            </a:pPr>
            <a:r>
              <a:rPr lang="en-US" sz="2600" dirty="0"/>
              <a:t>there are too many predictors:</a:t>
            </a:r>
          </a:p>
          <a:p>
            <a:pPr marL="1085820" lvl="1" indent="-342900">
              <a:buFont typeface="Arial" charset="0"/>
              <a:buChar char="•"/>
            </a:pPr>
            <a:r>
              <a:rPr lang="en-US" sz="2600" dirty="0"/>
              <a:t>the feature space has high dimensionality</a:t>
            </a:r>
          </a:p>
          <a:p>
            <a:pPr marL="1085820" lvl="1" indent="-342900">
              <a:buFont typeface="Arial" charset="0"/>
              <a:buChar char="•"/>
            </a:pPr>
            <a:r>
              <a:rPr lang="en-US" sz="2600" dirty="0"/>
              <a:t>the polynomial degree is too high</a:t>
            </a:r>
          </a:p>
          <a:p>
            <a:pPr marL="1085820" lvl="1" indent="-342900">
              <a:buFont typeface="Arial" charset="0"/>
              <a:buChar char="•"/>
            </a:pPr>
            <a:r>
              <a:rPr lang="en-US" sz="2600" dirty="0"/>
              <a:t>too many interaction terms are considered</a:t>
            </a:r>
          </a:p>
          <a:p>
            <a:pPr marL="342900" indent="-342900">
              <a:buFont typeface="Arial" charset="0"/>
              <a:buChar char="•"/>
            </a:pPr>
            <a:r>
              <a:rPr lang="en-US" sz="2600" dirty="0"/>
              <a:t>the coefficients values are too </a:t>
            </a:r>
            <a:r>
              <a:rPr lang="en-US" sz="2600" b="1" dirty="0"/>
              <a:t>extreme </a:t>
            </a:r>
            <a:r>
              <a:rPr lang="en-US" sz="2600" dirty="0"/>
              <a:t>(high multicollinearity) </a:t>
            </a:r>
          </a:p>
          <a:p>
            <a:endParaRPr lang="en-US" sz="2400" dirty="0"/>
          </a:p>
          <a:p>
            <a:endParaRPr lang="en-US" sz="2400" dirty="0"/>
          </a:p>
        </p:txBody>
      </p:sp>
      <p:sp>
        <p:nvSpPr>
          <p:cNvPr id="4" name="Slide Number Placeholder 3"/>
          <p:cNvSpPr>
            <a:spLocks noGrp="1"/>
          </p:cNvSpPr>
          <p:nvPr>
            <p:ph type="sldNum" sz="quarter" idx="12"/>
          </p:nvPr>
        </p:nvSpPr>
        <p:spPr/>
        <p:txBody>
          <a:bodyPr/>
          <a:lstStyle/>
          <a:p>
            <a:fld id="{8C616E8F-BF65-1643-9F00-FF84D0665BC6}" type="slidenum">
              <a:rPr lang="en-US" smtClean="0"/>
              <a:t>8</a:t>
            </a:fld>
            <a:endParaRPr lang="en-US"/>
          </a:p>
        </p:txBody>
      </p:sp>
    </p:spTree>
    <p:extLst>
      <p:ext uri="{BB962C8B-B14F-4D97-AF65-F5344CB8AC3E}">
        <p14:creationId xmlns:p14="http://schemas.microsoft.com/office/powerpoint/2010/main" val="464313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Stepwise Variable Selection and Validation Set </a:t>
            </a:r>
            <a:r>
              <a:rPr lang="en-US" dirty="0" err="1"/>
              <a:t>Useage</a:t>
            </a:r>
            <a:br>
              <a:rPr lang="en-US" dirty="0"/>
            </a:br>
            <a:endParaRPr lang="en-US" dirty="0"/>
          </a:p>
        </p:txBody>
      </p:sp>
      <p:sp>
        <p:nvSpPr>
          <p:cNvPr id="3" name="Content Placeholder 2"/>
          <p:cNvSpPr>
            <a:spLocks noGrp="1"/>
          </p:cNvSpPr>
          <p:nvPr>
            <p:ph idx="1"/>
          </p:nvPr>
        </p:nvSpPr>
        <p:spPr>
          <a:xfrm>
            <a:off x="833414" y="1177758"/>
            <a:ext cx="10908011" cy="2111143"/>
          </a:xfrm>
        </p:spPr>
        <p:txBody>
          <a:bodyPr>
            <a:noAutofit/>
          </a:bodyPr>
          <a:lstStyle/>
          <a:p>
            <a:pPr>
              <a:spcAft>
                <a:spcPts val="1800"/>
              </a:spcAft>
            </a:pPr>
            <a:r>
              <a:rPr lang="en-US" dirty="0"/>
              <a:t>Selecting optimal subsets of predictors (including choosing the degree of polynomial models) through:</a:t>
            </a:r>
          </a:p>
          <a:p>
            <a:pPr marL="342900" indent="-342900">
              <a:spcAft>
                <a:spcPts val="1800"/>
              </a:spcAft>
              <a:buFont typeface="Arial" charset="0"/>
              <a:buChar char="•"/>
            </a:pPr>
            <a:r>
              <a:rPr lang="en-US" dirty="0"/>
              <a:t>stepwise variable selection - iteratively building an optimal subset of predictors by optimizing a fixed model evaluation metric each time,</a:t>
            </a:r>
          </a:p>
          <a:p>
            <a:pPr marL="342900" indent="-342900">
              <a:spcAft>
                <a:spcPts val="1800"/>
              </a:spcAft>
              <a:buFont typeface="Arial" charset="0"/>
              <a:buChar char="•"/>
            </a:pPr>
            <a:r>
              <a:rPr lang="en-US" dirty="0"/>
              <a:t>validation - selecting an optimal model by evaluating each model on a validation/test sets.</a:t>
            </a:r>
          </a:p>
          <a:p>
            <a:pPr>
              <a:spcAft>
                <a:spcPts val="1800"/>
              </a:spcAft>
            </a:pPr>
            <a:r>
              <a:rPr lang="en-US" dirty="0"/>
              <a:t>We will also address the issue of discouraging extreme values in model parameters later. </a:t>
            </a:r>
          </a:p>
        </p:txBody>
      </p:sp>
    </p:spTree>
    <p:extLst>
      <p:ext uri="{BB962C8B-B14F-4D97-AF65-F5344CB8AC3E}">
        <p14:creationId xmlns:p14="http://schemas.microsoft.com/office/powerpoint/2010/main" val="1615199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theme1.xml><?xml version="1.0" encoding="utf-8"?>
<a:theme xmlns:a="http://schemas.openxmlformats.org/drawingml/2006/main" name="GEC_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2" id="{EE3F4256-57BA-4E45-A16C-7FF03EA64AD5}" vid="{8FDA9A5F-BD2F-2E4D-B6B1-DDFA3E9D3C6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CS109a_template</Template>
  <TotalTime>6462</TotalTime>
  <Words>2825</Words>
  <Application>Microsoft Macintosh PowerPoint</Application>
  <PresentationFormat>Widescreen</PresentationFormat>
  <Paragraphs>475</Paragraphs>
  <Slides>53</Slides>
  <Notes>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53</vt:i4>
      </vt:variant>
    </vt:vector>
  </HeadingPairs>
  <TitlesOfParts>
    <vt:vector size="62" baseType="lpstr">
      <vt:lpstr>Arial</vt:lpstr>
      <vt:lpstr>Calibri</vt:lpstr>
      <vt:lpstr>Cambria Math</vt:lpstr>
      <vt:lpstr>Courier</vt:lpstr>
      <vt:lpstr>Karla</vt:lpstr>
      <vt:lpstr>Mangal</vt:lpstr>
      <vt:lpstr>STIXGeneral</vt:lpstr>
      <vt:lpstr>Symbol</vt:lpstr>
      <vt:lpstr>GEC_template</vt:lpstr>
      <vt:lpstr>Lecture #5: Cross-Validation and Regularization  (Ridge and LASSO)  </vt:lpstr>
      <vt:lpstr>Lecture Outline</vt:lpstr>
      <vt:lpstr>Overfitting</vt:lpstr>
      <vt:lpstr>Overfitting with polynomials</vt:lpstr>
      <vt:lpstr>Validation/Test</vt:lpstr>
      <vt:lpstr>Overfitting</vt:lpstr>
      <vt:lpstr>Train-Validation-Test</vt:lpstr>
      <vt:lpstr>Variable Selection</vt:lpstr>
      <vt:lpstr>Stepwise Variable Selection and Validation Set Useage </vt:lpstr>
      <vt:lpstr>Stepwise Variable Selection: Forward method </vt:lpstr>
      <vt:lpstr>Lecture Outline</vt:lpstr>
      <vt:lpstr>Cross Validation</vt:lpstr>
      <vt:lpstr>Cross Validation</vt:lpstr>
      <vt:lpstr>Cross Validation</vt:lpstr>
      <vt:lpstr>Cross Validation</vt:lpstr>
      <vt:lpstr>Validation</vt:lpstr>
      <vt:lpstr>Cross Validation: Motivation </vt:lpstr>
      <vt:lpstr>Cross Validation (K-fold)</vt:lpstr>
      <vt:lpstr>K-Fold Cross Validation </vt:lpstr>
      <vt:lpstr>Leave-One-Out Cross Validation</vt:lpstr>
      <vt:lpstr>Random Subsets (sometimes called bootstrapped) Cross-Validation</vt:lpstr>
      <vt:lpstr>Predictor Selection: Cross Validation</vt:lpstr>
      <vt:lpstr>k-NN Revisited</vt:lpstr>
      <vt:lpstr>k-NN Revisited</vt:lpstr>
      <vt:lpstr>k-fold with k=100 folds </vt:lpstr>
      <vt:lpstr>What happens to the test set?</vt:lpstr>
      <vt:lpstr>Lecture Outline</vt:lpstr>
      <vt:lpstr>Regularization: An Overview</vt:lpstr>
      <vt:lpstr>LASSO Regression</vt:lpstr>
      <vt:lpstr>LASSO Regression</vt:lpstr>
      <vt:lpstr>Ridge Regression</vt:lpstr>
      <vt:lpstr>Ridge Regression</vt:lpstr>
      <vt:lpstr>Choosing l</vt:lpstr>
      <vt:lpstr>Ridge - Computational complexity</vt:lpstr>
      <vt:lpstr>Standardizing predictors</vt:lpstr>
      <vt:lpstr>Lecture Outline</vt:lpstr>
      <vt:lpstr>The Geometry of Regularization (LASSO)</vt:lpstr>
      <vt:lpstr>The Geometry of Regularization (LASSO)</vt:lpstr>
      <vt:lpstr>The Geometry of Regularization (Ridge)</vt:lpstr>
      <vt:lpstr>The Geometry of Regularization (Ridge)</vt:lpstr>
      <vt:lpstr>The Geometry of Regularization</vt:lpstr>
      <vt:lpstr>Examples</vt:lpstr>
      <vt:lpstr>Ridge visualized</vt:lpstr>
      <vt:lpstr>LASSO visualized</vt:lpstr>
      <vt:lpstr>Ridge regularization with validation only: step by step </vt:lpstr>
      <vt:lpstr>Ridge regularization with validation only: step by step </vt:lpstr>
      <vt:lpstr>Lasso regularization with validation only: step by step </vt:lpstr>
      <vt:lpstr>Ridge regularization with CV: step by step </vt:lpstr>
      <vt:lpstr>Ridge regularization with validation only: step by step </vt:lpstr>
      <vt:lpstr>Variable Selection as Regularization</vt:lpstr>
      <vt:lpstr>Ridge vs. Lasso vs. Variable Selection: which is better?</vt:lpstr>
      <vt:lpstr>Elastic Net Regularization: the best of both worlds?</vt:lpstr>
      <vt:lpstr>Why Cross-Validation?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Rader, Kevin A.</cp:lastModifiedBy>
  <cp:revision>164</cp:revision>
  <cp:lastPrinted>2021-07-06T17:46:26Z</cp:lastPrinted>
  <dcterms:created xsi:type="dcterms:W3CDTF">2018-06-24T22:03:35Z</dcterms:created>
  <dcterms:modified xsi:type="dcterms:W3CDTF">2021-07-07T14:40:21Z</dcterms:modified>
</cp:coreProperties>
</file>